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347" r:id="rId4"/>
    <p:sldId id="258" r:id="rId5"/>
    <p:sldId id="303" r:id="rId6"/>
    <p:sldId id="289" r:id="rId7"/>
    <p:sldId id="259" r:id="rId8"/>
    <p:sldId id="302" r:id="rId9"/>
    <p:sldId id="304" r:id="rId10"/>
    <p:sldId id="312" r:id="rId11"/>
    <p:sldId id="310" r:id="rId12"/>
    <p:sldId id="311" r:id="rId13"/>
    <p:sldId id="305" r:id="rId14"/>
    <p:sldId id="306" r:id="rId15"/>
    <p:sldId id="307" r:id="rId16"/>
    <p:sldId id="346" r:id="rId17"/>
    <p:sldId id="348" r:id="rId18"/>
    <p:sldId id="308" r:id="rId19"/>
    <p:sldId id="313" r:id="rId20"/>
    <p:sldId id="315" r:id="rId21"/>
    <p:sldId id="316" r:id="rId22"/>
    <p:sldId id="318" r:id="rId23"/>
    <p:sldId id="317" r:id="rId24"/>
    <p:sldId id="314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263" r:id="rId33"/>
    <p:sldId id="330" r:id="rId34"/>
    <p:sldId id="326" r:id="rId35"/>
    <p:sldId id="327" r:id="rId36"/>
    <p:sldId id="328" r:id="rId37"/>
    <p:sldId id="329" r:id="rId38"/>
    <p:sldId id="332" r:id="rId39"/>
    <p:sldId id="331" r:id="rId40"/>
    <p:sldId id="338" r:id="rId41"/>
    <p:sldId id="333" r:id="rId42"/>
    <p:sldId id="334" r:id="rId43"/>
    <p:sldId id="335" r:id="rId44"/>
    <p:sldId id="337" r:id="rId45"/>
    <p:sldId id="339" r:id="rId46"/>
    <p:sldId id="342" r:id="rId47"/>
    <p:sldId id="341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E8F6"/>
    <a:srgbClr val="11A71F"/>
    <a:srgbClr val="6DB1F5"/>
    <a:srgbClr val="6DB0F5"/>
    <a:srgbClr val="6AAFF5"/>
    <a:srgbClr val="804040"/>
    <a:srgbClr val="00C040"/>
    <a:srgbClr val="008080"/>
    <a:srgbClr val="C08000"/>
    <a:srgbClr val="408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2398" autoAdjust="0"/>
  </p:normalViewPr>
  <p:slideViewPr>
    <p:cSldViewPr snapToGrid="0">
      <p:cViewPr varScale="1">
        <p:scale>
          <a:sx n="106" d="100"/>
          <a:sy n="106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00E47-FD1A-4AFB-BA38-78382666B885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9D160-2F0D-4BCB-BF99-FE12999C13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08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B9D160-2F0D-4BCB-BF99-FE12999C13D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84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34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78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42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22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809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09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18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74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79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01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78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F4998C5-F3DA-4BF8-8AF5-ACA8D8D2ABC9}" type="datetimeFigureOut">
              <a:rPr lang="zh-TW" altLang="en-US" smtClean="0"/>
              <a:t>2020/7/15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BD37B3D-8902-4659-AFF4-8097FB15B0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14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學</a:t>
            </a:r>
            <a:r>
              <a:rPr lang="zh-TW" altLang="en-US" dirty="0"/>
              <a:t>生</a:t>
            </a:r>
            <a:r>
              <a:rPr lang="en-US" altLang="zh-TW" dirty="0" smtClean="0"/>
              <a:t>: </a:t>
            </a:r>
            <a:r>
              <a:rPr lang="zh-TW" altLang="en-US" dirty="0" smtClean="0"/>
              <a:t>許家誠</a:t>
            </a:r>
            <a:endParaRPr lang="en-US" altLang="zh-TW" dirty="0" smtClean="0"/>
          </a:p>
          <a:p>
            <a:r>
              <a:rPr lang="zh-TW" altLang="en-US" dirty="0" smtClean="0"/>
              <a:t>指導教授</a:t>
            </a:r>
            <a:r>
              <a:rPr lang="en-US" altLang="zh-TW" dirty="0" smtClean="0"/>
              <a:t>: </a:t>
            </a:r>
            <a:r>
              <a:rPr lang="zh-TW" altLang="en-US" dirty="0" smtClean="0"/>
              <a:t>張隆紋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57415" y="1672443"/>
            <a:ext cx="10014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/>
              <a:t>Deep Multi-patch </a:t>
            </a:r>
            <a:r>
              <a:rPr lang="en-US" altLang="zh-TW" sz="4800" dirty="0" smtClean="0"/>
              <a:t>Attention</a:t>
            </a:r>
            <a:r>
              <a:rPr lang="zh-TW" altLang="en-US" sz="4800" dirty="0" smtClean="0"/>
              <a:t> </a:t>
            </a:r>
            <a:r>
              <a:rPr lang="en-US" altLang="zh-TW" sz="4800" dirty="0" smtClean="0"/>
              <a:t>Network for </a:t>
            </a:r>
            <a:r>
              <a:rPr lang="en-US" altLang="zh-TW" sz="4800" dirty="0"/>
              <a:t>Single Image </a:t>
            </a:r>
            <a:r>
              <a:rPr lang="en-US" altLang="zh-TW" sz="4800" dirty="0" err="1"/>
              <a:t>Deblurring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96977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5928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28308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337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1948837"/>
            <a:ext cx="291297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Skip </a:t>
            </a:r>
            <a:r>
              <a:rPr lang="en-US" altLang="zh-TW" dirty="0" smtClean="0"/>
              <a:t>connections</a:t>
            </a:r>
            <a:endParaRPr lang="en-US" altLang="zh-TW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err="1"/>
              <a:t>Deblurring</a:t>
            </a:r>
            <a:r>
              <a:rPr lang="en-US" altLang="zh-TW" dirty="0"/>
              <a:t> </a:t>
            </a:r>
            <a:r>
              <a:rPr lang="en-US" altLang="zh-TW" dirty="0" smtClean="0"/>
              <a:t>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dirty="0"/>
              <a:t>Attention </a:t>
            </a:r>
            <a:r>
              <a:rPr lang="en-US" altLang="zh-TW" b="1" dirty="0" smtClean="0"/>
              <a:t>mechanism</a:t>
            </a:r>
            <a:endParaRPr lang="en-US" altLang="zh-TW" b="1" dirty="0"/>
          </a:p>
        </p:txBody>
      </p:sp>
      <p:sp>
        <p:nvSpPr>
          <p:cNvPr id="14" name="圓角矩形 13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322761" y="514581"/>
            <a:ext cx="375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Squeeze-and-Excitation Networks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146060" y="5254870"/>
            <a:ext cx="8611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-- [7] J</a:t>
            </a:r>
            <a:r>
              <a:rPr lang="en-US" altLang="zh-TW" sz="1400" dirty="0"/>
              <a:t>. Hu, L. Shen, and G. Sun. Squeeze-and-excitation networks. </a:t>
            </a:r>
            <a:r>
              <a:rPr lang="en-US" altLang="zh-TW" sz="1400" dirty="0" err="1"/>
              <a:t>arXiv</a:t>
            </a:r>
            <a:r>
              <a:rPr lang="en-US" altLang="zh-TW" sz="1400" dirty="0"/>
              <a:t> preprint arXiv:1709.01507, 2017</a:t>
            </a:r>
            <a:endParaRPr lang="zh-TW" altLang="en-US" sz="1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979" y="1855694"/>
            <a:ext cx="9103021" cy="24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5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5928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28308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337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1948837"/>
            <a:ext cx="291297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Skip </a:t>
            </a:r>
            <a:r>
              <a:rPr lang="en-US" altLang="zh-TW" dirty="0" smtClean="0"/>
              <a:t>connections</a:t>
            </a:r>
            <a:endParaRPr lang="en-US" altLang="zh-TW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err="1"/>
              <a:t>Deblurring</a:t>
            </a:r>
            <a:r>
              <a:rPr lang="en-US" altLang="zh-TW" dirty="0"/>
              <a:t> </a:t>
            </a:r>
            <a:r>
              <a:rPr lang="en-US" altLang="zh-TW" dirty="0" smtClean="0"/>
              <a:t>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dirty="0"/>
              <a:t>Attention </a:t>
            </a:r>
            <a:r>
              <a:rPr lang="en-US" altLang="zh-TW" b="1" dirty="0" smtClean="0"/>
              <a:t>mechanism</a:t>
            </a:r>
            <a:endParaRPr lang="en-US" altLang="zh-TW" b="1" dirty="0"/>
          </a:p>
        </p:txBody>
      </p:sp>
      <p:sp>
        <p:nvSpPr>
          <p:cNvPr id="14" name="圓角矩形 13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104100" y="514581"/>
            <a:ext cx="419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Convolutional Block Attention Module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499362" y="5327775"/>
            <a:ext cx="817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-- [8] Woo, S., Park, J., Lee, J. Y., &amp; So </a:t>
            </a:r>
            <a:r>
              <a:rPr lang="en-US" altLang="zh-TW" sz="1400" dirty="0" err="1" smtClean="0"/>
              <a:t>Kweon</a:t>
            </a:r>
            <a:r>
              <a:rPr lang="en-US" altLang="zh-TW" sz="1400" dirty="0" smtClean="0"/>
              <a:t>, I. (2018). </a:t>
            </a:r>
            <a:r>
              <a:rPr lang="en-US" altLang="zh-TW" sz="1400" dirty="0" err="1" smtClean="0"/>
              <a:t>Cbam</a:t>
            </a:r>
            <a:r>
              <a:rPr lang="en-US" altLang="zh-TW" sz="1400" dirty="0" smtClean="0"/>
              <a:t>: Convolutional block attention module. </a:t>
            </a:r>
          </a:p>
          <a:p>
            <a:r>
              <a:rPr lang="en-US" altLang="zh-TW" sz="1400" dirty="0" smtClean="0"/>
              <a:t>In Proceedings of the European Conference on Computer Vision (ECCV) (pp. 3-19).</a:t>
            </a:r>
            <a:endParaRPr lang="zh-TW" altLang="en-US" sz="1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822" y="1855694"/>
            <a:ext cx="8310251" cy="25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5928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28308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337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1948837"/>
            <a:ext cx="291297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Skip </a:t>
            </a:r>
            <a:r>
              <a:rPr lang="en-US" altLang="zh-TW" dirty="0" smtClean="0"/>
              <a:t>connections</a:t>
            </a:r>
            <a:endParaRPr lang="en-US" altLang="zh-TW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err="1"/>
              <a:t>Deblurring</a:t>
            </a:r>
            <a:r>
              <a:rPr lang="en-US" altLang="zh-TW" dirty="0"/>
              <a:t> </a:t>
            </a:r>
            <a:r>
              <a:rPr lang="en-US" altLang="zh-TW" dirty="0" smtClean="0"/>
              <a:t>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dirty="0"/>
              <a:t>Attention </a:t>
            </a:r>
            <a:r>
              <a:rPr lang="en-US" altLang="zh-TW" b="1" dirty="0" smtClean="0"/>
              <a:t>mechanism</a:t>
            </a:r>
            <a:endParaRPr lang="en-US" altLang="zh-TW" b="1" dirty="0"/>
          </a:p>
        </p:txBody>
      </p:sp>
      <p:sp>
        <p:nvSpPr>
          <p:cNvPr id="14" name="圓角矩形 13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104100" y="514581"/>
            <a:ext cx="419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Convolutional Block Attention Module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1342" y="5801383"/>
            <a:ext cx="817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-- [8] Woo, S., Park, J., Lee, J. Y., &amp; So </a:t>
            </a:r>
            <a:r>
              <a:rPr lang="en-US" altLang="zh-TW" sz="1400" dirty="0" err="1" smtClean="0"/>
              <a:t>Kweon</a:t>
            </a:r>
            <a:r>
              <a:rPr lang="en-US" altLang="zh-TW" sz="1400" dirty="0" smtClean="0"/>
              <a:t>, I. (2018). </a:t>
            </a:r>
            <a:r>
              <a:rPr lang="en-US" altLang="zh-TW" sz="1400" dirty="0" err="1" smtClean="0"/>
              <a:t>Cbam</a:t>
            </a:r>
            <a:r>
              <a:rPr lang="en-US" altLang="zh-TW" sz="1400" dirty="0" smtClean="0"/>
              <a:t>: Convolutional block attention module. </a:t>
            </a:r>
          </a:p>
          <a:p>
            <a:r>
              <a:rPr lang="en-US" altLang="zh-TW" sz="1400" dirty="0" smtClean="0"/>
              <a:t>In Proceedings of the European Conference on Computer Vision (ECCV) (pp. 3-19).</a:t>
            </a:r>
            <a:endParaRPr lang="zh-TW" altLang="en-US" sz="14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68" y="1239923"/>
            <a:ext cx="8195861" cy="43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4202594" y="48437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5928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28308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337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1948837"/>
            <a:ext cx="271420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Skip </a:t>
            </a:r>
            <a:r>
              <a:rPr lang="en-US" altLang="zh-TW" dirty="0" smtClean="0"/>
              <a:t>connections</a:t>
            </a:r>
            <a:endParaRPr lang="en-US" altLang="zh-TW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dirty="0" err="1"/>
              <a:t>Deblurring</a:t>
            </a:r>
            <a:r>
              <a:rPr lang="en-US" altLang="zh-TW" b="1" dirty="0"/>
              <a:t> </a:t>
            </a:r>
            <a:r>
              <a:rPr lang="en-US" altLang="zh-TW" b="1" dirty="0" smtClean="0"/>
              <a:t>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Attention </a:t>
            </a:r>
            <a:r>
              <a:rPr lang="en-US" altLang="zh-TW" dirty="0" smtClean="0"/>
              <a:t>mechanism</a:t>
            </a:r>
            <a:endParaRPr lang="en-US" altLang="zh-TW" dirty="0"/>
          </a:p>
        </p:txBody>
      </p:sp>
      <p:sp>
        <p:nvSpPr>
          <p:cNvPr id="12" name="矩形 11"/>
          <p:cNvSpPr/>
          <p:nvPr/>
        </p:nvSpPr>
        <p:spPr>
          <a:xfrm>
            <a:off x="3389245" y="6025596"/>
            <a:ext cx="78320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-- [4] S</a:t>
            </a:r>
            <a:r>
              <a:rPr lang="en-US" altLang="zh-TW" sz="1400" dirty="0"/>
              <a:t>. Nah Deep Multi-scale Convolutional Neural Network for Dynamic Scene </a:t>
            </a:r>
            <a:r>
              <a:rPr lang="en-US" altLang="zh-TW" sz="1400" dirty="0" err="1"/>
              <a:t>Deblurring</a:t>
            </a:r>
            <a:r>
              <a:rPr lang="en-US" altLang="zh-TW" sz="1400" dirty="0"/>
              <a:t> In CVPR 2017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96" y="985395"/>
            <a:ext cx="8708644" cy="490850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60159" y="484371"/>
            <a:ext cx="43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/>
              <a:t>Deep multi-scale convolutional network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133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4202594" y="48437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5928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28308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337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1948837"/>
            <a:ext cx="271420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Skip </a:t>
            </a:r>
            <a:r>
              <a:rPr lang="en-US" altLang="zh-TW" dirty="0" smtClean="0"/>
              <a:t>connections</a:t>
            </a:r>
            <a:endParaRPr lang="en-US" altLang="zh-TW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dirty="0" err="1"/>
              <a:t>Deblurring</a:t>
            </a:r>
            <a:r>
              <a:rPr lang="en-US" altLang="zh-TW" b="1" dirty="0"/>
              <a:t> </a:t>
            </a:r>
            <a:r>
              <a:rPr lang="en-US" altLang="zh-TW" b="1" dirty="0" smtClean="0"/>
              <a:t>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Attention </a:t>
            </a:r>
            <a:r>
              <a:rPr lang="en-US" altLang="zh-TW" dirty="0" smtClean="0"/>
              <a:t>mechanism</a:t>
            </a:r>
            <a:endParaRPr lang="en-US" altLang="zh-TW" dirty="0"/>
          </a:p>
        </p:txBody>
      </p:sp>
      <p:sp>
        <p:nvSpPr>
          <p:cNvPr id="12" name="矩形 11"/>
          <p:cNvSpPr/>
          <p:nvPr/>
        </p:nvSpPr>
        <p:spPr>
          <a:xfrm>
            <a:off x="3795796" y="5928689"/>
            <a:ext cx="7832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-- </a:t>
            </a:r>
            <a:r>
              <a:rPr lang="en-US" altLang="zh-TW" sz="1400" dirty="0" smtClean="0"/>
              <a:t>[5]  </a:t>
            </a:r>
            <a:r>
              <a:rPr lang="en-US" altLang="zh-TW" sz="1400" dirty="0"/>
              <a:t>X. Tao Scale-recurrent Network for Deep Image </a:t>
            </a:r>
            <a:r>
              <a:rPr lang="en-US" altLang="zh-TW" sz="1400" dirty="0" err="1"/>
              <a:t>Deblurring</a:t>
            </a:r>
            <a:r>
              <a:rPr lang="en-US" altLang="zh-TW" sz="1400" dirty="0"/>
              <a:t>. In CVPR 2018</a:t>
            </a:r>
          </a:p>
        </p:txBody>
      </p:sp>
      <p:sp>
        <p:nvSpPr>
          <p:cNvPr id="9" name="矩形 8"/>
          <p:cNvSpPr/>
          <p:nvPr/>
        </p:nvSpPr>
        <p:spPr>
          <a:xfrm>
            <a:off x="5665258" y="484371"/>
            <a:ext cx="282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dirty="0"/>
              <a:t>Scale-recurrent Network 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667" y="981348"/>
            <a:ext cx="8804162" cy="46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2947288" y="484371"/>
            <a:ext cx="8204416" cy="3123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5928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28308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337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1948837"/>
            <a:ext cx="271420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Skip </a:t>
            </a:r>
            <a:r>
              <a:rPr lang="en-US" altLang="zh-TW" dirty="0" smtClean="0"/>
              <a:t>connections</a:t>
            </a:r>
            <a:endParaRPr lang="en-US" altLang="zh-TW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dirty="0" err="1"/>
              <a:t>Deblurring</a:t>
            </a:r>
            <a:r>
              <a:rPr lang="en-US" altLang="zh-TW" b="1" dirty="0"/>
              <a:t> </a:t>
            </a:r>
            <a:r>
              <a:rPr lang="en-US" altLang="zh-TW" b="1" dirty="0" smtClean="0"/>
              <a:t>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Attention </a:t>
            </a:r>
            <a:r>
              <a:rPr lang="en-US" altLang="zh-TW" dirty="0" smtClean="0"/>
              <a:t>mechanism</a:t>
            </a:r>
            <a:endParaRPr lang="en-US" altLang="zh-TW" dirty="0"/>
          </a:p>
        </p:txBody>
      </p:sp>
      <p:sp>
        <p:nvSpPr>
          <p:cNvPr id="12" name="矩形 11"/>
          <p:cNvSpPr/>
          <p:nvPr/>
        </p:nvSpPr>
        <p:spPr>
          <a:xfrm>
            <a:off x="2765066" y="5611562"/>
            <a:ext cx="87842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-- [6] H</a:t>
            </a:r>
            <a:r>
              <a:rPr lang="en-US" altLang="zh-TW" sz="1400" dirty="0"/>
              <a:t>. Zhang et.al. Deep Stacked Hierarchical Multi-patch Network for Image </a:t>
            </a:r>
            <a:r>
              <a:rPr lang="en-US" altLang="zh-TW" sz="1400" dirty="0" err="1"/>
              <a:t>Deblurring</a:t>
            </a:r>
            <a:r>
              <a:rPr lang="en-US" altLang="zh-TW" sz="1400" dirty="0"/>
              <a:t>. In CVPR 2019</a:t>
            </a:r>
            <a:endParaRPr lang="en-US" altLang="zh-TW" sz="1400" i="1" dirty="0"/>
          </a:p>
        </p:txBody>
      </p:sp>
      <p:sp>
        <p:nvSpPr>
          <p:cNvPr id="9" name="矩形 8"/>
          <p:cNvSpPr/>
          <p:nvPr/>
        </p:nvSpPr>
        <p:spPr>
          <a:xfrm>
            <a:off x="3321563" y="455860"/>
            <a:ext cx="822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dirty="0"/>
              <a:t>Deep Stacked Hierarchical Multi-patch Network for Image </a:t>
            </a:r>
            <a:r>
              <a:rPr lang="en-US" altLang="zh-TW" dirty="0" err="1"/>
              <a:t>Deblurring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896" y="1389529"/>
            <a:ext cx="9344104" cy="387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9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5928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28308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337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1948837"/>
            <a:ext cx="271420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Skip </a:t>
            </a:r>
            <a:r>
              <a:rPr lang="en-US" altLang="zh-TW" dirty="0" smtClean="0"/>
              <a:t>connections</a:t>
            </a:r>
            <a:endParaRPr lang="en-US" altLang="zh-TW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dirty="0" err="1"/>
              <a:t>Deblurring</a:t>
            </a:r>
            <a:r>
              <a:rPr lang="en-US" altLang="zh-TW" b="1" dirty="0"/>
              <a:t> </a:t>
            </a:r>
            <a:r>
              <a:rPr lang="en-US" altLang="zh-TW" b="1" dirty="0" smtClean="0"/>
              <a:t>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Attention </a:t>
            </a:r>
            <a:r>
              <a:rPr lang="en-US" altLang="zh-TW" dirty="0" smtClean="0"/>
              <a:t>mechanism</a:t>
            </a:r>
            <a:endParaRPr lang="en-US" altLang="zh-TW" dirty="0"/>
          </a:p>
        </p:txBody>
      </p:sp>
      <p:pic>
        <p:nvPicPr>
          <p:cNvPr id="14" name="內容版面配置區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88" y="1911604"/>
            <a:ext cx="8952715" cy="4066866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965498"/>
            <a:ext cx="3856019" cy="703031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>
          <a:xfrm>
            <a:off x="5283200" y="368616"/>
            <a:ext cx="3749039" cy="2978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936936" y="353091"/>
            <a:ext cx="2441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smtClean="0"/>
              <a:t>Different architecture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001744" y="5978470"/>
            <a:ext cx="484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Overall CNN-based deblurring method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58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3631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363939" y="329915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996963" y="329915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Proposed method</a:t>
            </a:r>
            <a:endParaRPr lang="en-US" altLang="zh-TW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2420471" y="4757530"/>
            <a:ext cx="10414221" cy="1355366"/>
          </a:xfrm>
        </p:spPr>
        <p:txBody>
          <a:bodyPr>
            <a:normAutofit/>
          </a:bodyPr>
          <a:lstStyle/>
          <a:p>
            <a:r>
              <a:rPr lang="en-US" altLang="zh-TW" sz="1800" dirty="0" smtClean="0"/>
              <a:t>Based on </a:t>
            </a:r>
            <a:r>
              <a:rPr lang="en-US" altLang="zh-TW" sz="1800" dirty="0"/>
              <a:t>. Deep Stacked Hierarchical Multi-patch Network for Image </a:t>
            </a:r>
            <a:r>
              <a:rPr lang="en-US" altLang="zh-TW" sz="1800" dirty="0" err="1"/>
              <a:t>Deblurring</a:t>
            </a:r>
            <a:r>
              <a:rPr lang="en-US" altLang="zh-TW" sz="1800" dirty="0"/>
              <a:t> </a:t>
            </a:r>
            <a:r>
              <a:rPr lang="en-US" altLang="zh-TW" sz="1800" dirty="0" smtClean="0"/>
              <a:t>(DMPHN)</a:t>
            </a:r>
          </a:p>
          <a:p>
            <a:r>
              <a:rPr lang="en-US" altLang="zh-TW" sz="1800" dirty="0" smtClean="0"/>
              <a:t>Use multi-patch architecture</a:t>
            </a:r>
          </a:p>
          <a:p>
            <a:r>
              <a:rPr lang="en-US" altLang="zh-TW" sz="1800" dirty="0" smtClean="0"/>
              <a:t>Improve </a:t>
            </a:r>
            <a:r>
              <a:rPr lang="en-US" altLang="zh-TW" sz="1800" dirty="0" smtClean="0">
                <a:solidFill>
                  <a:srgbClr val="FF0000"/>
                </a:solidFill>
              </a:rPr>
              <a:t>network flow </a:t>
            </a:r>
            <a:r>
              <a:rPr lang="en-US" altLang="zh-TW" sz="1800" dirty="0" smtClean="0"/>
              <a:t>and </a:t>
            </a:r>
            <a:r>
              <a:rPr lang="en-US" altLang="zh-TW" sz="1800" dirty="0" smtClean="0">
                <a:solidFill>
                  <a:srgbClr val="FF0000"/>
                </a:solidFill>
              </a:rPr>
              <a:t>encoder-decoder structure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74" y="1797188"/>
            <a:ext cx="4713171" cy="233418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45" y="1705192"/>
            <a:ext cx="4239755" cy="24261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153045" y="1336319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DMPHN</a:t>
            </a:r>
          </a:p>
        </p:txBody>
      </p:sp>
      <p:sp>
        <p:nvSpPr>
          <p:cNvPr id="15" name="矩形 14"/>
          <p:cNvSpPr/>
          <p:nvPr/>
        </p:nvSpPr>
        <p:spPr>
          <a:xfrm>
            <a:off x="4076460" y="1319643"/>
            <a:ext cx="1573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Ours DMPAN</a:t>
            </a:r>
            <a:endParaRPr lang="en-US" altLang="zh-TW" dirty="0"/>
          </a:p>
        </p:txBody>
      </p:sp>
      <p:sp>
        <p:nvSpPr>
          <p:cNvPr id="16" name="矩形 15"/>
          <p:cNvSpPr/>
          <p:nvPr/>
        </p:nvSpPr>
        <p:spPr>
          <a:xfrm>
            <a:off x="4473197" y="1706712"/>
            <a:ext cx="779647" cy="260692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9153045" y="1705192"/>
            <a:ext cx="1018227" cy="261148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 flipV="1">
            <a:off x="3701429" y="1727927"/>
            <a:ext cx="627113" cy="50950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 flipV="1">
            <a:off x="8341144" y="1825056"/>
            <a:ext cx="627113" cy="50950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80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3631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pic>
        <p:nvPicPr>
          <p:cNvPr id="109" name="圖片 10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45" y="1076300"/>
            <a:ext cx="9163824" cy="5164840"/>
          </a:xfrm>
          <a:prstGeom prst="rect">
            <a:avLst/>
          </a:prstGeom>
        </p:spPr>
      </p:pic>
      <p:pic>
        <p:nvPicPr>
          <p:cNvPr id="115" name="圖片 1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896" y="228913"/>
            <a:ext cx="2254833" cy="803577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2815063" y="446036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438272" y="446036"/>
            <a:ext cx="40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Deep Multi-patch Attention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478271" y="932329"/>
                <a:ext cx="2745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8271" y="932329"/>
                <a:ext cx="274519" cy="369332"/>
              </a:xfrm>
              <a:prstGeom prst="rect">
                <a:avLst/>
              </a:prstGeom>
              <a:blipFill>
                <a:blip r:embed="rId4"/>
                <a:stretch>
                  <a:fillRect r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5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3631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510602" y="514581"/>
            <a:ext cx="317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flow representation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內容版面配置區 14"/>
              <p:cNvSpPr>
                <a:spLocks noGrp="1"/>
              </p:cNvSpPr>
              <p:nvPr>
                <p:ph idx="1"/>
              </p:nvPr>
            </p:nvSpPr>
            <p:spPr>
              <a:xfrm>
                <a:off x="3630085" y="2545976"/>
                <a:ext cx="6776185" cy="40507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800" dirty="0">
                    <a:latin typeface="+mj-ea"/>
                  </a:rPr>
                  <a:t>:  </a:t>
                </a:r>
                <a:r>
                  <a:rPr lang="en-US" altLang="zh-TW" sz="2800" dirty="0" smtClean="0">
                    <a:latin typeface="+mj-ea"/>
                  </a:rPr>
                  <a:t>   </a:t>
                </a:r>
                <a:r>
                  <a:rPr lang="en-US" altLang="zh-TW" sz="2800" dirty="0">
                    <a:latin typeface="+mj-ea"/>
                  </a:rPr>
                  <a:t>initial blurry image </a:t>
                </a:r>
                <a:r>
                  <a:rPr lang="en-US" altLang="zh-TW" sz="2800" dirty="0" smtClean="0">
                    <a:latin typeface="+mj-ea"/>
                  </a:rPr>
                  <a:t>input</a:t>
                </a:r>
                <a:endParaRPr lang="en-US" altLang="zh-TW" sz="2800" dirty="0">
                  <a:latin typeface="+mj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+mj-ea"/>
                  </a:rPr>
                  <a:t>:   j-</a:t>
                </a:r>
                <a:r>
                  <a:rPr lang="en-US" altLang="zh-TW" sz="2800" dirty="0" err="1">
                    <a:latin typeface="+mj-ea"/>
                  </a:rPr>
                  <a:t>th</a:t>
                </a:r>
                <a:r>
                  <a:rPr lang="en-US" altLang="zh-TW" sz="2800" dirty="0">
                    <a:latin typeface="+mj-ea"/>
                  </a:rPr>
                  <a:t> patch at </a:t>
                </a:r>
                <a:r>
                  <a:rPr lang="en-US" altLang="zh-TW" sz="2800" dirty="0" err="1">
                    <a:latin typeface="+mj-ea"/>
                  </a:rPr>
                  <a:t>i-th</a:t>
                </a:r>
                <a:r>
                  <a:rPr lang="en-US" altLang="zh-TW" sz="2800" dirty="0">
                    <a:latin typeface="+mj-ea"/>
                  </a:rPr>
                  <a:t> </a:t>
                </a:r>
                <a:r>
                  <a:rPr lang="en-US" altLang="zh-TW" sz="2800" dirty="0" smtClean="0">
                    <a:latin typeface="+mj-ea"/>
                  </a:rPr>
                  <a:t>level</a:t>
                </a:r>
                <a:endParaRPr lang="en-US" altLang="zh-TW" sz="2800" dirty="0">
                  <a:latin typeface="+mj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+mj-ea"/>
                  </a:rPr>
                  <a:t> :   encoder at level </a:t>
                </a:r>
                <a:r>
                  <a:rPr lang="en-US" altLang="zh-TW" sz="2800" dirty="0" err="1" smtClean="0">
                    <a:latin typeface="+mj-ea"/>
                  </a:rPr>
                  <a:t>i</a:t>
                </a:r>
                <a:endParaRPr lang="en-US" altLang="zh-TW" sz="2800" dirty="0">
                  <a:latin typeface="+mj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+mj-ea"/>
                  </a:rPr>
                  <a:t> :  </a:t>
                </a:r>
                <a:r>
                  <a:rPr lang="en-US" altLang="zh-TW" sz="2800" dirty="0" smtClean="0">
                    <a:latin typeface="+mj-ea"/>
                  </a:rPr>
                  <a:t> decoder </a:t>
                </a:r>
                <a:r>
                  <a:rPr lang="en-US" altLang="zh-TW" sz="2800" dirty="0">
                    <a:latin typeface="+mj-ea"/>
                  </a:rPr>
                  <a:t>at level 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+mj-ea"/>
                  </a:rPr>
                  <a:t> :  </a:t>
                </a:r>
                <a:r>
                  <a:rPr lang="en-US" altLang="zh-TW" sz="2800" dirty="0" smtClean="0">
                    <a:latin typeface="+mj-ea"/>
                  </a:rPr>
                  <a:t>features </a:t>
                </a:r>
                <a:r>
                  <a:rPr lang="en-US" altLang="zh-TW" sz="2800" dirty="0">
                    <a:latin typeface="+mj-ea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sz="2800" dirty="0">
                  <a:latin typeface="+mj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+mj-ea"/>
                  </a:rPr>
                  <a:t> :  </a:t>
                </a:r>
                <a:r>
                  <a:rPr lang="en-US" altLang="zh-TW" sz="2800" dirty="0" smtClean="0">
                    <a:latin typeface="+mj-ea"/>
                  </a:rPr>
                  <a:t>output </a:t>
                </a:r>
                <a:r>
                  <a:rPr lang="en-US" altLang="zh-TW" sz="2800" dirty="0">
                    <a:latin typeface="+mj-ea"/>
                  </a:rPr>
                  <a:t>patches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內容版面配置區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085" y="2545976"/>
                <a:ext cx="6776185" cy="4050792"/>
              </a:xfrm>
              <a:blipFill>
                <a:blip r:embed="rId2"/>
                <a:stretch>
                  <a:fillRect t="-25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20" y="1028858"/>
            <a:ext cx="9086363" cy="12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121408"/>
            <a:ext cx="4863813" cy="347432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600" dirty="0" smtClean="0"/>
              <a:t> Motivation </a:t>
            </a:r>
          </a:p>
          <a:p>
            <a:r>
              <a:rPr lang="en-US" altLang="zh-TW" sz="3600" dirty="0" smtClean="0"/>
              <a:t> Introduction</a:t>
            </a:r>
          </a:p>
          <a:p>
            <a:r>
              <a:rPr lang="en-US" altLang="zh-TW" sz="3600" dirty="0" smtClean="0"/>
              <a:t> Related work</a:t>
            </a:r>
          </a:p>
          <a:p>
            <a:r>
              <a:rPr lang="en-US" altLang="zh-TW" sz="3600" dirty="0" smtClean="0"/>
              <a:t> Proposed method</a:t>
            </a:r>
          </a:p>
          <a:p>
            <a:r>
              <a:rPr lang="en-US" altLang="zh-TW" sz="3600" dirty="0" smtClean="0"/>
              <a:t> Experiment</a:t>
            </a:r>
          </a:p>
          <a:p>
            <a:r>
              <a:rPr lang="en-US" altLang="zh-TW" sz="3600" dirty="0" smtClean="0"/>
              <a:t> Result</a:t>
            </a:r>
            <a:endParaRPr lang="zh-TW" altLang="en-US" sz="36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69848" y="717177"/>
            <a:ext cx="1657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>
                <a:latin typeface="+mj-lt"/>
              </a:rPr>
              <a:t>outline</a:t>
            </a:r>
            <a:endParaRPr lang="zh-TW" alt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747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3631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752474" y="514581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內容版面配置區 14"/>
              <p:cNvSpPr>
                <a:spLocks noGrp="1"/>
              </p:cNvSpPr>
              <p:nvPr>
                <p:ph idx="1"/>
              </p:nvPr>
            </p:nvSpPr>
            <p:spPr>
              <a:xfrm>
                <a:off x="2743145" y="2734696"/>
                <a:ext cx="8923037" cy="283109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=1…8</m:t>
                    </m:r>
                  </m:oMath>
                </a14:m>
                <a:endParaRPr lang="en-US" altLang="zh-TW" sz="2200" dirty="0" smtClean="0"/>
              </a:p>
              <a:p>
                <a:r>
                  <a:rPr lang="en-US" altLang="zh-TW" sz="2200" dirty="0"/>
                  <a:t>fed into </a:t>
                </a:r>
                <a:r>
                  <a:rPr lang="en-US" altLang="zh-TW" sz="2200" dirty="0" smtClean="0"/>
                  <a:t>encoder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sz="2200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4,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,      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{1…8}</m:t>
                    </m:r>
                  </m:oMath>
                </a14:m>
                <a:r>
                  <a:rPr lang="en-US" altLang="zh-TW" sz="2200" dirty="0"/>
                  <a:t> </a:t>
                </a:r>
                <a:endParaRPr lang="en-US" altLang="zh-TW" sz="2200" dirty="0" smtClean="0"/>
              </a:p>
              <a:p>
                <a:r>
                  <a:rPr lang="en-US" altLang="zh-TW" sz="2200" dirty="0"/>
                  <a:t>concatenate adjacent </a:t>
                </a:r>
                <a:r>
                  <a:rPr lang="en-US" altLang="zh-TW" sz="2200" dirty="0" smtClean="0"/>
                  <a:t>features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4,2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⊕</m:t>
                    </m:r>
                    <m:r>
                      <a:rPr lang="zh-TW" altLang="zh-TW" sz="2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4,2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1…4</m:t>
                        </m:r>
                      </m:e>
                    </m:d>
                  </m:oMath>
                </a14:m>
                <a:endParaRPr lang="en-US" altLang="zh-TW" sz="2200" dirty="0" smtClean="0"/>
              </a:p>
              <a:p>
                <a:r>
                  <a:rPr lang="en-US" altLang="zh-TW" sz="2200" dirty="0"/>
                  <a:t>concatenated 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2200" dirty="0"/>
                  <a:t> pass through decoder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TW" sz="2200" dirty="0" smtClean="0"/>
                  <a:t> </a:t>
                </a:r>
                <a:r>
                  <a:rPr lang="en-US" altLang="zh-TW" sz="22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sz="2200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2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TW" sz="22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2200" dirty="0"/>
                  <a:t>)</a:t>
                </a:r>
                <a14:m>
                  <m:oMath xmlns:m="http://schemas.openxmlformats.org/officeDocument/2006/math">
                    <m:r>
                      <a:rPr lang="en-US" altLang="zh-TW" sz="220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1…4</m:t>
                        </m:r>
                      </m:e>
                    </m:d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內容版面配置區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145" y="2734696"/>
                <a:ext cx="8923037" cy="2831094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585" y="1161826"/>
            <a:ext cx="9519975" cy="12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0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3631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752474" y="514581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內容版面配置區 14"/>
              <p:cNvSpPr>
                <a:spLocks noGrp="1"/>
              </p:cNvSpPr>
              <p:nvPr>
                <p:ph idx="1"/>
              </p:nvPr>
            </p:nvSpPr>
            <p:spPr>
              <a:xfrm>
                <a:off x="2784427" y="3658060"/>
                <a:ext cx="8923037" cy="283109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en-US" altLang="zh-TW" sz="2200"/>
                      <m:t> </m:t>
                    </m:r>
                    <m:r>
                      <m:rPr>
                        <m:nor/>
                      </m:rPr>
                      <a:rPr lang="en-US" altLang="zh-TW" sz="2200" b="0" i="0" smtClean="0"/>
                      <m:t>  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{1…4}</m:t>
                    </m:r>
                  </m:oMath>
                </a14:m>
                <a:endParaRPr lang="en-US" altLang="zh-TW" sz="2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zh-TW" altLang="zh-TW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4,</m:t>
                        </m:r>
                        <m:r>
                          <a:rPr lang="en-US" altLang="zh-TW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200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200" i="1" smtClean="0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TW" sz="2200" i="1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200" b="0" i="0" smtClean="0">
                        <a:solidFill>
                          <a:srgbClr val="6DB1F5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TW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{1…4}</m:t>
                    </m:r>
                  </m:oMath>
                </a14:m>
                <a:r>
                  <a:rPr lang="en-US" altLang="zh-TW" sz="2200" dirty="0"/>
                  <a:t> </a:t>
                </a:r>
                <a:endParaRPr lang="en-US" altLang="zh-TW" sz="2200" dirty="0" smtClean="0"/>
              </a:p>
              <a:p>
                <a:r>
                  <a:rPr lang="en-US" altLang="zh-TW" sz="2200" dirty="0" smtClean="0"/>
                  <a:t>concatenate </a:t>
                </a:r>
                <a:r>
                  <a:rPr lang="en-US" altLang="zh-TW" sz="2200" dirty="0"/>
                  <a:t>adjacent </a:t>
                </a:r>
                <a:r>
                  <a:rPr lang="en-US" altLang="zh-TW" sz="2200" dirty="0" smtClean="0"/>
                  <a:t>features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3,2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⊕</m:t>
                    </m:r>
                    <m:r>
                      <a:rPr lang="zh-TW" altLang="zh-TW" sz="2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3,2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{1, 2}</m:t>
                    </m:r>
                  </m:oMath>
                </a14:m>
                <a:endParaRPr lang="en-US" altLang="zh-TW" sz="2200" dirty="0" smtClean="0"/>
              </a:p>
              <a:p>
                <a:r>
                  <a:rPr lang="en-US" altLang="zh-TW" sz="2200" dirty="0"/>
                  <a:t>pass through decoder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200" dirty="0"/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200" i="1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2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2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TW" sz="2200" dirty="0"/>
                  <a:t>)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{1, 2}</m:t>
                    </m:r>
                  </m:oMath>
                </a14:m>
                <a:endParaRPr lang="en-US" altLang="zh-TW" sz="2200" i="1" dirty="0" smtClean="0"/>
              </a:p>
              <a:p>
                <a:endParaRPr lang="zh-TW" altLang="en-US" sz="2200" dirty="0"/>
              </a:p>
            </p:txBody>
          </p:sp>
        </mc:Choice>
        <mc:Fallback xmlns="">
          <p:sp>
            <p:nvSpPr>
              <p:cNvPr id="15" name="內容版面配置區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4427" y="3658060"/>
                <a:ext cx="8923037" cy="2831094"/>
              </a:xfrm>
              <a:blipFill>
                <a:blip r:embed="rId2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30" y="883913"/>
            <a:ext cx="9195065" cy="25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3631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752474" y="514581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2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內容版面配置區 14"/>
              <p:cNvSpPr>
                <a:spLocks noGrp="1"/>
              </p:cNvSpPr>
              <p:nvPr>
                <p:ph idx="1"/>
              </p:nvPr>
            </p:nvSpPr>
            <p:spPr>
              <a:xfrm>
                <a:off x="3046038" y="4404466"/>
                <a:ext cx="6672776" cy="204229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200"/>
                          <m:t>input</m:t>
                        </m:r>
                        <m:r>
                          <m:rPr>
                            <m:nor/>
                          </m:rPr>
                          <a:rPr lang="en-US" altLang="zh-TW" sz="2200" dirty="0"/>
                          <m:t> </m:t>
                        </m:r>
                        <m:r>
                          <a:rPr lang="en-US" altLang="zh-TW" sz="2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m:rPr>
                        <m:nor/>
                      </m:rPr>
                      <a:rPr lang="en-US" altLang="zh-TW" sz="2200"/>
                      <m:t> </m:t>
                    </m:r>
                    <m:r>
                      <m:rPr>
                        <m:nor/>
                      </m:rPr>
                      <a:rPr lang="en-US" altLang="zh-TW" sz="2200"/>
                      <m:t>and</m:t>
                    </m:r>
                    <m:r>
                      <m:rPr>
                        <m:nor/>
                      </m:rPr>
                      <a:rPr lang="en-US" altLang="zh-TW" sz="2200"/>
                      <m:t> 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200"/>
                      <m:t>input</m:t>
                    </m:r>
                  </m:oMath>
                </a14:m>
                <a:endParaRPr lang="en-US" altLang="zh-TW" sz="2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zh-TW" altLang="zh-TW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n-US" altLang="zh-TW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zh-TW" altLang="zh-TW" sz="2200" i="1" smtClean="0">
                            <a:solidFill>
                              <a:srgbClr val="6DB0F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solidFill>
                              <a:srgbClr val="6DB0F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6DB0F5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</m:sub>
                      <m:sup>
                        <m:r>
                          <a:rPr lang="en-US" altLang="zh-TW" sz="2200" i="1">
                            <a:solidFill>
                              <a:srgbClr val="6DB0F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20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zh-TW" altLang="zh-TW" sz="2200" i="1" smtClean="0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TW" sz="2200" i="1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2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</m:oMath>
                </a14:m>
                <a:r>
                  <a:rPr lang="en-US" altLang="zh-TW" sz="2200" dirty="0" smtClean="0"/>
                  <a:t> </a:t>
                </a:r>
              </a:p>
              <a:p>
                <a:r>
                  <a:rPr lang="en-US" altLang="zh-TW" sz="2200" dirty="0" smtClean="0"/>
                  <a:t>concatenate features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zh-TW" sz="2200">
                        <a:latin typeface="Cambria Math" panose="02040503050406030204" pitchFamily="18" charset="0"/>
                      </a:rPr>
                      <m:t>⊕</m:t>
                    </m:r>
                    <m:r>
                      <a:rPr lang="zh-TW" altLang="zh-TW" sz="2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</m:oMath>
                </a14:m>
                <a:endParaRPr lang="en-US" altLang="zh-TW" sz="2200" dirty="0" smtClean="0"/>
              </a:p>
              <a:p>
                <a:r>
                  <a:rPr lang="en-US" altLang="zh-TW" sz="2200" dirty="0" smtClean="0"/>
                  <a:t>Feed into Decoder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TW" altLang="zh-TW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TW" altLang="zh-TW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內容版面配置區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6038" y="4404466"/>
                <a:ext cx="6672776" cy="2042297"/>
              </a:xfrm>
              <a:blipFill>
                <a:blip r:embed="rId2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40" y="929847"/>
            <a:ext cx="8993935" cy="33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3631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752474" y="514581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Level 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內容版面配置區 14"/>
              <p:cNvSpPr>
                <a:spLocks noGrp="1"/>
              </p:cNvSpPr>
              <p:nvPr>
                <p:ph idx="1"/>
              </p:nvPr>
            </p:nvSpPr>
            <p:spPr>
              <a:xfrm>
                <a:off x="3113264" y="5564146"/>
                <a:ext cx="7278419" cy="1075637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Input: original </a:t>
                </a:r>
                <a:r>
                  <a:rPr lang="en-US" altLang="zh-TW" dirty="0"/>
                  <a:t>blurred </a:t>
                </a:r>
                <a:r>
                  <a:rPr lang="en-US" altLang="zh-TW" dirty="0" smtClean="0"/>
                  <a:t>image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zh-TW" altLang="zh-TW" i="1" smtClean="0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6DB1F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zh-TW" altLang="zh-TW" i="1">
                            <a:solidFill>
                              <a:srgbClr val="6DB0F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6DB0F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6DB0F5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6DB0F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15" name="內容版面配置區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3264" y="5564146"/>
                <a:ext cx="7278419" cy="1075637"/>
              </a:xfrm>
              <a:blipFill>
                <a:blip r:embed="rId2"/>
                <a:stretch>
                  <a:fillRect l="-419" t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65" y="932329"/>
            <a:ext cx="8808775" cy="45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3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3631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914462" y="834498"/>
                <a:ext cx="9013378" cy="5566302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altLang="zh-TW" sz="3000" dirty="0" smtClean="0"/>
                  <a:t>Loss Function</a:t>
                </a:r>
              </a:p>
              <a:p>
                <a:pPr marL="0" indent="0" algn="ctr">
                  <a:buNone/>
                </a:pPr>
                <a:endParaRPr lang="en-US" altLang="zh-TW" sz="3000" dirty="0" smtClean="0"/>
              </a:p>
              <a:p>
                <a:r>
                  <a:rPr lang="en-US" altLang="zh-TW" sz="3000" dirty="0" smtClean="0">
                    <a:latin typeface="+mj-ea"/>
                    <a:ea typeface="+mj-ea"/>
                  </a:rPr>
                  <a:t>Mean </a:t>
                </a:r>
                <a:r>
                  <a:rPr lang="en-US" altLang="zh-TW" sz="3000" dirty="0" err="1" smtClean="0">
                    <a:latin typeface="+mj-ea"/>
                    <a:ea typeface="+mj-ea"/>
                  </a:rPr>
                  <a:t>sqaure</a:t>
                </a:r>
                <a:r>
                  <a:rPr lang="en-US" altLang="zh-TW" sz="3000" dirty="0" smtClean="0">
                    <a:latin typeface="+mj-ea"/>
                    <a:ea typeface="+mj-ea"/>
                  </a:rPr>
                  <a:t> error</a:t>
                </a:r>
              </a:p>
              <a:p>
                <a:endParaRPr lang="en-US" altLang="zh-TW" sz="3000" dirty="0" smtClean="0">
                  <a:latin typeface="+mj-ea"/>
                  <a:ea typeface="+mj-ea"/>
                </a:endParaRPr>
              </a:p>
              <a:p>
                <a:r>
                  <a:rPr lang="en-US" altLang="zh-TW" sz="3000" dirty="0" smtClean="0">
                    <a:latin typeface="+mj-ea"/>
                    <a:ea typeface="+mj-ea"/>
                  </a:rPr>
                  <a:t>Only apply the loss to final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3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+mj-ea"/>
                          </a:rPr>
                          <m:t>𝑆</m:t>
                        </m:r>
                      </m:e>
                      <m:sub>
                        <m:r>
                          <a:rPr lang="en-US" altLang="zh-TW" sz="300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3000" dirty="0" smtClean="0">
                  <a:latin typeface="+mj-ea"/>
                  <a:ea typeface="+mj-ea"/>
                </a:endParaRPr>
              </a:p>
              <a:p>
                <a:endParaRPr lang="en-US" altLang="zh-TW" sz="3000" dirty="0">
                  <a:latin typeface="+mj-ea"/>
                  <a:ea typeface="+mj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3000" b="0" i="1">
                        <a:latin typeface="Cambria Math" panose="02040503050406030204" pitchFamily="18" charset="0"/>
                        <a:ea typeface="+mj-ea"/>
                      </a:rPr>
                      <m:t>𝐿𝑜𝑠𝑠</m:t>
                    </m:r>
                    <m:r>
                      <a:rPr lang="en-US" altLang="zh-TW" sz="3000" b="0" i="1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zh-TW" altLang="zh-TW" sz="30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TW" sz="3000" b="0" i="1">
                            <a:latin typeface="Cambria Math" panose="02040503050406030204" pitchFamily="18" charset="0"/>
                            <a:ea typeface="+mj-ea"/>
                          </a:rPr>
                          <m:t>||</m:t>
                        </m:r>
                        <m:sSub>
                          <m:sSubPr>
                            <m:ctrlPr>
                              <a:rPr lang="zh-TW" altLang="zh-TW" sz="30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sSubPr>
                          <m:e>
                            <m:r>
                              <a:rPr lang="en-US" altLang="zh-TW" sz="3000" b="0" i="1">
                                <a:latin typeface="Cambria Math" panose="02040503050406030204" pitchFamily="18" charset="0"/>
                                <a:ea typeface="+mj-ea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sz="3000" b="0" i="1">
                                <a:latin typeface="Cambria Math" panose="02040503050406030204" pitchFamily="18" charset="0"/>
                                <a:ea typeface="+mj-ea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 sz="3000" b="0" i="1">
                            <a:latin typeface="Cambria Math" panose="02040503050406030204" pitchFamily="18" charset="0"/>
                            <a:ea typeface="+mj-ea"/>
                          </a:rPr>
                          <m:t>−</m:t>
                        </m:r>
                        <m:r>
                          <a:rPr lang="en-US" altLang="zh-TW" sz="3000" b="0" i="1">
                            <a:latin typeface="Cambria Math" panose="02040503050406030204" pitchFamily="18" charset="0"/>
                            <a:ea typeface="+mj-ea"/>
                          </a:rPr>
                          <m:t>𝐺𝑇</m:t>
                        </m:r>
                        <m:r>
                          <a:rPr lang="en-US" altLang="zh-TW" sz="3000" b="0" i="1">
                            <a:latin typeface="Cambria Math" panose="02040503050406030204" pitchFamily="18" charset="0"/>
                            <a:ea typeface="+mj-ea"/>
                          </a:rPr>
                          <m:t>||</m:t>
                        </m:r>
                      </m:e>
                      <m:sub>
                        <m:r>
                          <a:rPr lang="en-US" altLang="zh-TW" sz="3000" b="0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3000" dirty="0" smtClean="0">
                  <a:latin typeface="+mj-ea"/>
                  <a:ea typeface="+mj-ea"/>
                </a:endParaRPr>
              </a:p>
              <a:p>
                <a:endParaRPr lang="en-US" altLang="zh-TW" dirty="0" smtClean="0">
                  <a:latin typeface="+mj-ea"/>
                  <a:ea typeface="+mj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+mj-ea"/>
                          </a:rPr>
                          <m:t>𝑆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+mj-ea"/>
                    <a:ea typeface="+mj-ea"/>
                  </a:rPr>
                  <a:t>:</a:t>
                </a:r>
                <a:r>
                  <a:rPr lang="zh-TW" altLang="en-US" dirty="0" smtClean="0">
                    <a:latin typeface="+mj-ea"/>
                    <a:ea typeface="+mj-ea"/>
                  </a:rPr>
                  <a:t> </a:t>
                </a:r>
                <a:r>
                  <a:rPr lang="en-US" altLang="zh-TW" dirty="0" smtClean="0">
                    <a:latin typeface="+mj-ea"/>
                    <a:ea typeface="+mj-ea"/>
                  </a:rPr>
                  <a:t>Final output</a:t>
                </a:r>
              </a:p>
              <a:p>
                <a:pPr lvl="1"/>
                <a:r>
                  <a:rPr lang="en-US" altLang="zh-TW" dirty="0" smtClean="0">
                    <a:latin typeface="+mj-ea"/>
                    <a:ea typeface="+mj-ea"/>
                  </a:rPr>
                  <a:t>GT: ground truth image</a:t>
                </a:r>
              </a:p>
              <a:p>
                <a:pPr marL="274320" lvl="1" indent="0">
                  <a:buNone/>
                </a:pPr>
                <a:r>
                  <a:rPr lang="en-US" altLang="zh-TW" dirty="0" smtClean="0"/>
                  <a:t>	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1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4462" y="834498"/>
                <a:ext cx="9013378" cy="5566302"/>
              </a:xfrm>
              <a:blipFill>
                <a:blip r:embed="rId2"/>
                <a:stretch>
                  <a:fillRect l="-1014" t="-23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36314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992873" y="514581"/>
            <a:ext cx="24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visualization</a:t>
            </a:r>
            <a:endParaRPr lang="zh-TW" altLang="en-US" dirty="0"/>
          </a:p>
        </p:txBody>
      </p:sp>
      <p:pic>
        <p:nvPicPr>
          <p:cNvPr id="13" name="圖片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110" y="1165412"/>
            <a:ext cx="4810504" cy="467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751110" y="5836194"/>
                <a:ext cx="49235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kern="0" dirty="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kern="0" dirty="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for different levels of DMPAN(1-2-4-8)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110" y="5836194"/>
                <a:ext cx="4923527" cy="369332"/>
              </a:xfrm>
              <a:prstGeom prst="rect">
                <a:avLst/>
              </a:prstGeom>
              <a:blipFill>
                <a:blip r:embed="rId3"/>
                <a:stretch>
                  <a:fillRect l="-990" t="-8197" r="-12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41765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Encoder-decoder</a:t>
            </a:r>
            <a:endParaRPr lang="en-US" altLang="zh-TW" b="1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668493" y="51458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Encoder</a:t>
            </a:r>
            <a:endParaRPr lang="zh-TW" altLang="en-US" dirty="0"/>
          </a:p>
        </p:txBody>
      </p:sp>
      <p:pic>
        <p:nvPicPr>
          <p:cNvPr id="14" name="圖片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31" y="2396494"/>
            <a:ext cx="8469631" cy="2082980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33" y="1389529"/>
            <a:ext cx="2630170" cy="830580"/>
          </a:xfrm>
          <a:prstGeom prst="rect">
            <a:avLst/>
          </a:prstGeom>
        </p:spPr>
      </p:pic>
      <p:sp>
        <p:nvSpPr>
          <p:cNvPr id="13" name="內容版面配置區 9"/>
          <p:cNvSpPr>
            <a:spLocks noGrp="1"/>
          </p:cNvSpPr>
          <p:nvPr>
            <p:ph idx="1"/>
          </p:nvPr>
        </p:nvSpPr>
        <p:spPr>
          <a:xfrm>
            <a:off x="3281564" y="4827575"/>
            <a:ext cx="7710466" cy="1150526"/>
          </a:xfrm>
        </p:spPr>
        <p:txBody>
          <a:bodyPr/>
          <a:lstStyle/>
          <a:p>
            <a:r>
              <a:rPr lang="en-US" altLang="zh-TW" kern="0" dirty="0"/>
              <a:t>15 convolution layers</a:t>
            </a:r>
          </a:p>
          <a:p>
            <a:r>
              <a:rPr lang="en-US" altLang="zh-TW" kern="0" dirty="0"/>
              <a:t>A</a:t>
            </a:r>
            <a:r>
              <a:rPr lang="en-US" altLang="zh-TW" kern="0" dirty="0" smtClean="0"/>
              <a:t>ttention </a:t>
            </a:r>
            <a:r>
              <a:rPr lang="en-US" altLang="zh-TW" kern="0" dirty="0"/>
              <a:t>module</a:t>
            </a:r>
          </a:p>
          <a:p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938" y="1232014"/>
            <a:ext cx="1187438" cy="90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41765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Encoder-decoder</a:t>
            </a:r>
            <a:endParaRPr lang="en-US" altLang="zh-TW" b="1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668493" y="51458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Decoder</a:t>
            </a:r>
            <a:endParaRPr lang="zh-TW" altLang="en-US" dirty="0"/>
          </a:p>
        </p:txBody>
      </p:sp>
      <p:pic>
        <p:nvPicPr>
          <p:cNvPr id="15" name="圖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843" y="1410388"/>
            <a:ext cx="2630170" cy="830580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37" y="2545976"/>
            <a:ext cx="7992340" cy="1854966"/>
          </a:xfrm>
          <a:prstGeom prst="rect">
            <a:avLst/>
          </a:prstGeom>
        </p:spPr>
      </p:pic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3320695" y="4668379"/>
            <a:ext cx="7710466" cy="1150526"/>
          </a:xfrm>
        </p:spPr>
        <p:txBody>
          <a:bodyPr/>
          <a:lstStyle/>
          <a:p>
            <a:r>
              <a:rPr lang="en-US" altLang="zh-TW" dirty="0" smtClean="0"/>
              <a:t>The architecture of decoder are identical to encoder</a:t>
            </a:r>
          </a:p>
          <a:p>
            <a:r>
              <a:rPr lang="en-US" altLang="zh-TW" dirty="0"/>
              <a:t>T</a:t>
            </a:r>
            <a:r>
              <a:rPr lang="en-US" altLang="zh-TW" dirty="0" smtClean="0"/>
              <a:t>wo deconvolution for up sampling image</a:t>
            </a:r>
            <a:endParaRPr lang="zh-TW" altLang="en-US" dirty="0" smtClean="0"/>
          </a:p>
          <a:p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429" y="1372168"/>
            <a:ext cx="1191948" cy="9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417650" cy="13388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Encoder-decoder</a:t>
            </a:r>
            <a:endParaRPr lang="en-US" altLang="zh-TW" b="1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S</a:t>
            </a:r>
            <a:r>
              <a:rPr lang="en-US" altLang="zh-TW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090601" y="52226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Attention module</a:t>
            </a:r>
            <a:endParaRPr lang="zh-TW" altLang="en-US" dirty="0"/>
          </a:p>
        </p:txBody>
      </p:sp>
      <p:pic>
        <p:nvPicPr>
          <p:cNvPr id="13" name="圖片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72" y="1705738"/>
            <a:ext cx="8115990" cy="2134381"/>
          </a:xfrm>
          <a:prstGeom prst="rect">
            <a:avLst/>
          </a:prstGeom>
        </p:spPr>
      </p:pic>
      <p:sp>
        <p:nvSpPr>
          <p:cNvPr id="14" name="內容版面配置區 9"/>
          <p:cNvSpPr>
            <a:spLocks noGrp="1"/>
          </p:cNvSpPr>
          <p:nvPr>
            <p:ph idx="1"/>
          </p:nvPr>
        </p:nvSpPr>
        <p:spPr>
          <a:xfrm>
            <a:off x="3184972" y="3840119"/>
            <a:ext cx="8668959" cy="2169797"/>
          </a:xfrm>
        </p:spPr>
        <p:txBody>
          <a:bodyPr>
            <a:noAutofit/>
          </a:bodyPr>
          <a:lstStyle/>
          <a:p>
            <a:r>
              <a:rPr lang="en-US" altLang="zh-TW" kern="0" dirty="0" smtClean="0">
                <a:ea typeface="新細明體" panose="02020500000000000000" pitchFamily="18" charset="-120"/>
              </a:rPr>
              <a:t>Input </a:t>
            </a:r>
            <a:r>
              <a:rPr lang="en-US" altLang="zh-TW" kern="0" dirty="0">
                <a:ea typeface="新細明體" panose="02020500000000000000" pitchFamily="18" charset="-120"/>
              </a:rPr>
              <a:t>feature size:</a:t>
            </a:r>
            <a:r>
              <a:rPr lang="zh-TW" altLang="en-US" kern="0" dirty="0">
                <a:ea typeface="新細明體" panose="02020500000000000000" pitchFamily="18" charset="-120"/>
              </a:rPr>
              <a:t> </a:t>
            </a:r>
            <a:r>
              <a:rPr lang="en-US" altLang="zh-TW" kern="0" dirty="0">
                <a:ea typeface="新細明體" panose="02020500000000000000" pitchFamily="18" charset="-120"/>
              </a:rPr>
              <a:t>W x H x C</a:t>
            </a:r>
          </a:p>
          <a:p>
            <a:r>
              <a:rPr lang="en-US" altLang="zh-TW" dirty="0" smtClean="0"/>
              <a:t>Average </a:t>
            </a:r>
            <a:r>
              <a:rPr lang="en-US" altLang="zh-TW" dirty="0"/>
              <a:t>pooling and max pooling operations along channel axis</a:t>
            </a:r>
          </a:p>
          <a:p>
            <a:r>
              <a:rPr lang="en-US" altLang="zh-TW" dirty="0"/>
              <a:t>W x H x 2</a:t>
            </a:r>
          </a:p>
          <a:p>
            <a:r>
              <a:rPr lang="en-US" altLang="zh-TW" dirty="0" smtClean="0"/>
              <a:t>Get </a:t>
            </a:r>
            <a:r>
              <a:rPr lang="en-US" altLang="zh-TW" dirty="0"/>
              <a:t>a W x H x 1 feature map</a:t>
            </a:r>
            <a:endParaRPr lang="en-US" altLang="zh-TW" kern="0" dirty="0">
              <a:ea typeface="新細明體" panose="02020500000000000000" pitchFamily="18" charset="-120"/>
            </a:endParaRP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830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圓角矩形 16"/>
          <p:cNvSpPr/>
          <p:nvPr/>
        </p:nvSpPr>
        <p:spPr>
          <a:xfrm>
            <a:off x="3579578" y="2976960"/>
            <a:ext cx="7225747" cy="99906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835401" y="1179789"/>
            <a:ext cx="7128932" cy="99906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15024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84052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998" y="2637198"/>
            <a:ext cx="241765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Encoder-decoder</a:t>
            </a:r>
            <a:endParaRPr lang="en-US" altLang="zh-TW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/>
              <a:t>S</a:t>
            </a:r>
            <a:r>
              <a:rPr lang="en-US" altLang="zh-TW" b="1" u="sng" dirty="0" smtClean="0"/>
              <a:t>kip connection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948361" y="514581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Local skip connection</a:t>
            </a:r>
            <a:endParaRPr lang="zh-TW" altLang="en-US" dirty="0"/>
          </a:p>
        </p:txBody>
      </p:sp>
      <p:pic>
        <p:nvPicPr>
          <p:cNvPr id="14" name="圖片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131" y="1389529"/>
            <a:ext cx="7893161" cy="1517589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41" y="3068683"/>
            <a:ext cx="7992340" cy="1854966"/>
          </a:xfrm>
          <a:prstGeom prst="rect">
            <a:avLst/>
          </a:prstGeom>
        </p:spPr>
      </p:pic>
      <p:sp>
        <p:nvSpPr>
          <p:cNvPr id="16" name="內容版面配置區 9"/>
          <p:cNvSpPr>
            <a:spLocks noGrp="1"/>
          </p:cNvSpPr>
          <p:nvPr>
            <p:ph idx="1"/>
          </p:nvPr>
        </p:nvSpPr>
        <p:spPr>
          <a:xfrm>
            <a:off x="3289343" y="5110988"/>
            <a:ext cx="8668959" cy="1288837"/>
          </a:xfrm>
        </p:spPr>
        <p:txBody>
          <a:bodyPr>
            <a:noAutofit/>
          </a:bodyPr>
          <a:lstStyle/>
          <a:p>
            <a:r>
              <a:rPr lang="en-US" altLang="zh-TW" dirty="0"/>
              <a:t>B</a:t>
            </a:r>
            <a:r>
              <a:rPr lang="en-US" altLang="zh-TW" dirty="0" smtClean="0"/>
              <a:t>lack links: same </a:t>
            </a:r>
            <a:r>
              <a:rPr lang="en-US" altLang="zh-TW" dirty="0"/>
              <a:t>as the configuration of DMPHN </a:t>
            </a:r>
            <a:r>
              <a:rPr lang="en-US" altLang="zh-TW" dirty="0" smtClean="0"/>
              <a:t>encoder-decoder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 smtClean="0">
                <a:solidFill>
                  <a:srgbClr val="FF0000"/>
                </a:solidFill>
              </a:rPr>
              <a:t>ed local connections: </a:t>
            </a:r>
            <a:r>
              <a:rPr lang="en-US" altLang="zh-TW" dirty="0" smtClean="0"/>
              <a:t>enhance </a:t>
            </a:r>
            <a:r>
              <a:rPr lang="en-US" altLang="zh-TW" dirty="0"/>
              <a:t>the feature </a:t>
            </a:r>
            <a:r>
              <a:rPr lang="en-US" altLang="zh-TW" dirty="0" smtClean="0"/>
              <a:t>propagation </a:t>
            </a:r>
            <a:br>
              <a:rPr lang="en-US" altLang="zh-TW" dirty="0" smtClean="0"/>
            </a:b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2471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>
          <a:xfrm>
            <a:off x="3245989" y="50268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173895" y="512564"/>
            <a:ext cx="1297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1437243" y="1267011"/>
            <a:ext cx="9911478" cy="2045149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When taking pictures, </a:t>
            </a:r>
            <a:r>
              <a:rPr lang="en-US" altLang="zh-TW" sz="2400" dirty="0" smtClean="0"/>
              <a:t>often </a:t>
            </a:r>
            <a:r>
              <a:rPr lang="en-US" altLang="zh-TW" sz="2400" dirty="0"/>
              <a:t>occur handshake and other situations that make the image </a:t>
            </a:r>
            <a:r>
              <a:rPr lang="en-US" altLang="zh-TW" sz="2400" dirty="0" smtClean="0"/>
              <a:t>blurry</a:t>
            </a:r>
          </a:p>
          <a:p>
            <a:endParaRPr lang="en-US" altLang="zh-TW" sz="2400" dirty="0">
              <a:latin typeface="+mj-ea"/>
              <a:ea typeface="+mj-ea"/>
            </a:endParaRPr>
          </a:p>
          <a:p>
            <a:r>
              <a:rPr lang="en-US" altLang="zh-TW" sz="2400" dirty="0"/>
              <a:t>I</a:t>
            </a:r>
            <a:r>
              <a:rPr lang="en-US" altLang="zh-TW" sz="2400" dirty="0" smtClean="0"/>
              <a:t>mage </a:t>
            </a:r>
            <a:r>
              <a:rPr lang="en-US" altLang="zh-TW" sz="2400" dirty="0" err="1"/>
              <a:t>deblurring</a:t>
            </a:r>
            <a:r>
              <a:rPr lang="en-US" altLang="zh-TW" sz="2400" dirty="0"/>
              <a:t> has been an important </a:t>
            </a:r>
            <a:r>
              <a:rPr lang="en-US" altLang="zh-TW" sz="2400" dirty="0" smtClean="0"/>
              <a:t>issue in computer vision problem</a:t>
            </a:r>
            <a:endParaRPr lang="zh-TW" altLang="en-US" sz="2400" dirty="0">
              <a:latin typeface="+mj-ea"/>
              <a:ea typeface="+mj-ea"/>
            </a:endParaRPr>
          </a:p>
        </p:txBody>
      </p:sp>
      <p:pic>
        <p:nvPicPr>
          <p:cNvPr id="1026" name="Picture 2" descr="LunaPic | Free Online Photo Editor | Blu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37" y="3574627"/>
            <a:ext cx="4668663" cy="27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1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73297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comparison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292852"/>
              </p:ext>
            </p:extLst>
          </p:nvPr>
        </p:nvGraphicFramePr>
        <p:xfrm>
          <a:off x="2703928" y="1165412"/>
          <a:ext cx="9223912" cy="4371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8493">
                  <a:extLst>
                    <a:ext uri="{9D8B030D-6E8A-4147-A177-3AD203B41FA5}">
                      <a16:colId xmlns:a16="http://schemas.microsoft.com/office/drawing/2014/main" val="1229164568"/>
                    </a:ext>
                  </a:extLst>
                </a:gridCol>
                <a:gridCol w="5915419">
                  <a:extLst>
                    <a:ext uri="{9D8B030D-6E8A-4147-A177-3AD203B41FA5}">
                      <a16:colId xmlns:a16="http://schemas.microsoft.com/office/drawing/2014/main" val="398932921"/>
                    </a:ext>
                  </a:extLst>
                </a:gridCol>
              </a:tblGrid>
              <a:tr h="395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Subjects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Details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35723"/>
                  </a:ext>
                </a:extLst>
              </a:tr>
              <a:tr h="395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Input image size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720x1280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742811"/>
                  </a:ext>
                </a:extLst>
              </a:tr>
              <a:tr h="395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Dataset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GoPro</a:t>
                      </a:r>
                      <a:r>
                        <a:rPr lang="en-US" altLang="zh-TW" b="0" baseline="0" dirty="0" smtClean="0"/>
                        <a:t> Dataset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326270"/>
                  </a:ext>
                </a:extLst>
              </a:tr>
              <a:tr h="395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# Training</a:t>
                      </a:r>
                      <a:r>
                        <a:rPr lang="en-US" altLang="zh-TW" baseline="0" dirty="0" smtClean="0"/>
                        <a:t> images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2103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879447"/>
                  </a:ext>
                </a:extLst>
              </a:tr>
              <a:tr h="395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Batch size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325816"/>
                  </a:ext>
                </a:extLst>
              </a:tr>
              <a:tr h="395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Optimizer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ADAM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693110"/>
                  </a:ext>
                </a:extLst>
              </a:tr>
              <a:tr h="3952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Learning rate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Initialize to 0.0001, decade half every 1000 epochs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33567"/>
                  </a:ext>
                </a:extLst>
              </a:tr>
              <a:tr h="41859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Loss function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Mean</a:t>
                      </a:r>
                      <a:r>
                        <a:rPr lang="en-US" altLang="zh-TW" sz="1600" baseline="0" dirty="0" smtClean="0"/>
                        <a:t> square Error</a:t>
                      </a:r>
                      <a:endParaRPr lang="en-US" altLang="zh-TW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498691"/>
                  </a:ext>
                </a:extLst>
              </a:tr>
              <a:tr h="395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Machine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GTX 1080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603170"/>
                  </a:ext>
                </a:extLst>
              </a:tr>
              <a:tr h="395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Implementation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Pytorch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963272"/>
                  </a:ext>
                </a:extLst>
              </a:tr>
              <a:tr h="395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Training time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∼10</a:t>
                      </a:r>
                      <a:r>
                        <a:rPr lang="en-US" altLang="zh-TW" baseline="0" dirty="0" smtClean="0"/>
                        <a:t> days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238541"/>
                  </a:ext>
                </a:extLst>
              </a:tr>
            </a:tbl>
          </a:graphicData>
        </a:graphic>
      </p:graphicFrame>
      <p:sp>
        <p:nvSpPr>
          <p:cNvPr id="10" name="圓角矩形 9"/>
          <p:cNvSpPr/>
          <p:nvPr/>
        </p:nvSpPr>
        <p:spPr>
          <a:xfrm>
            <a:off x="4480891" y="514581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83641" y="514581"/>
            <a:ext cx="18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Training details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3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732975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comparison</a:t>
            </a:r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2632540" y="1376543"/>
            <a:ext cx="9184640" cy="4396725"/>
          </a:xfrm>
        </p:spPr>
        <p:txBody>
          <a:bodyPr>
            <a:noAutofit/>
          </a:bodyPr>
          <a:lstStyle/>
          <a:p>
            <a:r>
              <a:rPr lang="en-US" altLang="zh-TW" sz="2200" dirty="0" smtClean="0"/>
              <a:t>GoPro Dataset:</a:t>
            </a:r>
          </a:p>
          <a:p>
            <a:endParaRPr lang="en-US" altLang="zh-TW" sz="2200" dirty="0" smtClean="0"/>
          </a:p>
          <a:p>
            <a:pPr lvl="1"/>
            <a:r>
              <a:rPr lang="en-US" altLang="zh-TW" sz="2200" dirty="0" smtClean="0"/>
              <a:t>Training set: 2103,  Test set: 1111</a:t>
            </a:r>
          </a:p>
          <a:p>
            <a:pPr lvl="1"/>
            <a:endParaRPr lang="en-US" altLang="zh-TW" sz="2200" dirty="0" smtClean="0"/>
          </a:p>
          <a:p>
            <a:pPr lvl="1"/>
            <a:r>
              <a:rPr lang="en-US" altLang="zh-TW" sz="2200" dirty="0" smtClean="0"/>
              <a:t>Image </a:t>
            </a:r>
            <a:r>
              <a:rPr lang="en-US" altLang="zh-TW" sz="2200" dirty="0"/>
              <a:t>size: </a:t>
            </a:r>
            <a:r>
              <a:rPr lang="en-US" altLang="zh-TW" sz="2200" dirty="0" smtClean="0"/>
              <a:t>720 x 1280</a:t>
            </a:r>
          </a:p>
          <a:p>
            <a:pPr lvl="1"/>
            <a:endParaRPr lang="en-US" altLang="zh-TW" sz="2200" dirty="0"/>
          </a:p>
          <a:p>
            <a:pPr lvl="1"/>
            <a:r>
              <a:rPr lang="en-US" altLang="zh-TW" sz="2200" dirty="0"/>
              <a:t>U</a:t>
            </a:r>
            <a:r>
              <a:rPr lang="en-US" altLang="zh-TW" sz="2200" dirty="0" smtClean="0"/>
              <a:t>se </a:t>
            </a:r>
            <a:r>
              <a:rPr lang="en-US" altLang="zh-TW" sz="2200" dirty="0"/>
              <a:t>GOPRO4 Hero Black camera to generate </a:t>
            </a:r>
            <a:r>
              <a:rPr lang="en-US" altLang="zh-TW" sz="2200" dirty="0" smtClean="0"/>
              <a:t>dataset</a:t>
            </a:r>
            <a:r>
              <a:rPr lang="en-US" altLang="zh-TW" sz="2200" dirty="0"/>
              <a:t>. </a:t>
            </a:r>
            <a:endParaRPr lang="en-US" altLang="zh-TW" sz="2200" dirty="0" smtClean="0"/>
          </a:p>
          <a:p>
            <a:pPr lvl="1"/>
            <a:endParaRPr lang="en-US" altLang="zh-TW" sz="2200" dirty="0" smtClean="0"/>
          </a:p>
          <a:p>
            <a:pPr lvl="1"/>
            <a:r>
              <a:rPr lang="en-US" altLang="zh-TW" sz="2200" dirty="0"/>
              <a:t>T</a:t>
            </a:r>
            <a:r>
              <a:rPr lang="en-US" altLang="zh-TW" sz="2200" dirty="0" smtClean="0"/>
              <a:t>ook </a:t>
            </a:r>
            <a:r>
              <a:rPr lang="en-US" altLang="zh-TW" sz="2200" dirty="0"/>
              <a:t>240 fps </a:t>
            </a:r>
            <a:r>
              <a:rPr lang="en-US" altLang="zh-TW" sz="2200" dirty="0" smtClean="0"/>
              <a:t>then </a:t>
            </a:r>
            <a:r>
              <a:rPr lang="en-US" altLang="zh-TW" sz="2200" dirty="0"/>
              <a:t>averaged varying number (7 - 13) of successive latent frames to produce blurs of different strengths</a:t>
            </a:r>
            <a:endParaRPr lang="en-US" altLang="zh-TW" sz="2200" dirty="0" smtClean="0"/>
          </a:p>
        </p:txBody>
      </p:sp>
      <p:pic>
        <p:nvPicPr>
          <p:cNvPr id="1026" name="Picture 2" descr="A Deep Motion Deblurring Network Based on Per-Pixel Adaptiv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771" y="1068766"/>
            <a:ext cx="3692528" cy="206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632540" y="5773268"/>
            <a:ext cx="9184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-- </a:t>
            </a:r>
            <a:r>
              <a:rPr lang="en-US" altLang="zh-TW" sz="1400" dirty="0" smtClean="0"/>
              <a:t>[4] S</a:t>
            </a:r>
            <a:r>
              <a:rPr lang="en-US" altLang="zh-TW" sz="1400" dirty="0"/>
              <a:t>. Nah Deep Multi-scale Convolutional Neural Network for Dynamic Scene </a:t>
            </a:r>
            <a:r>
              <a:rPr lang="en-US" altLang="zh-TW" sz="1400" dirty="0" err="1"/>
              <a:t>Deblurring</a:t>
            </a:r>
            <a:r>
              <a:rPr lang="en-US" altLang="zh-TW" sz="1400" dirty="0"/>
              <a:t> In CVPR 2017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348811" y="329915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151561" y="329915"/>
            <a:ext cx="18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Training details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75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57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of different attention module</a:t>
            </a:r>
            <a:endParaRPr lang="zh-TW" altLang="en-US" dirty="0"/>
          </a:p>
        </p:txBody>
      </p:sp>
      <p:pic>
        <p:nvPicPr>
          <p:cNvPr id="14" name="圖片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68" y="1320816"/>
            <a:ext cx="4636135" cy="961390"/>
          </a:xfrm>
          <a:prstGeom prst="rect">
            <a:avLst/>
          </a:prstGeom>
        </p:spPr>
      </p:pic>
      <p:pic>
        <p:nvPicPr>
          <p:cNvPr id="15" name="圖片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61" y="2929417"/>
            <a:ext cx="5226050" cy="1229360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60" y="4927818"/>
            <a:ext cx="5983929" cy="114878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633843" y="2156001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(a)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</a:rPr>
              <a:t> SE channel attention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288509" y="3836031"/>
            <a:ext cx="2787623" cy="56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28600" indent="306070" algn="ctr">
              <a:lnSpc>
                <a:spcPct val="200000"/>
              </a:lnSpc>
              <a:spcAft>
                <a:spcPts val="0"/>
              </a:spcAft>
            </a:pPr>
            <a:r>
              <a:rPr lang="en-US" altLang="zh-TW" dirty="0">
                <a:ea typeface="新細明體" panose="02020500000000000000" pitchFamily="18" charset="-120"/>
              </a:rPr>
              <a:t>(b)</a:t>
            </a:r>
            <a:r>
              <a:rPr lang="en-US" altLang="zh-TW" dirty="0">
                <a:solidFill>
                  <a:srgbClr val="000000"/>
                </a:solidFill>
                <a:ea typeface="新細明體" panose="02020500000000000000" pitchFamily="18" charset="-120"/>
              </a:rPr>
              <a:t> spatial attention</a:t>
            </a:r>
            <a:endParaRPr lang="zh-TW" altLang="zh-TW" dirty="0">
              <a:ea typeface="新細明體" panose="02020500000000000000" pitchFamily="18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33843" y="5985387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(c) CBAM block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49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57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of different attention module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1" y="2240651"/>
            <a:ext cx="9621879" cy="214305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802454" y="4608214"/>
            <a:ext cx="659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Both (a) and (c) use channel attention, the experiment results show that </a:t>
            </a:r>
            <a:r>
              <a:rPr lang="en-US" altLang="zh-TW" dirty="0" smtClean="0">
                <a:solidFill>
                  <a:srgbClr val="FF0000"/>
                </a:solidFill>
              </a:rPr>
              <a:t>spatial attention</a:t>
            </a:r>
            <a:r>
              <a:rPr lang="en-US" altLang="zh-TW" dirty="0" smtClean="0"/>
              <a:t> can improve performance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80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57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of different attention module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05" y="837325"/>
            <a:ext cx="4398185" cy="248197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505" y="844044"/>
            <a:ext cx="4379691" cy="247153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16" y="3750494"/>
            <a:ext cx="4449658" cy="251151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505" y="3766188"/>
            <a:ext cx="4447068" cy="25099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54944" y="3315578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Channel attention (28.15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0.8765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4958" y="3329155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Spatial attention (</a:t>
            </a:r>
            <a:r>
              <a:rPr lang="en-US" altLang="zh-TW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30.40</a:t>
            </a:r>
            <a:r>
              <a:rPr lang="en-US" altLang="zh-TW" kern="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/ </a:t>
            </a:r>
            <a:r>
              <a:rPr lang="en-US" altLang="zh-TW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0.9533</a:t>
            </a:r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)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803785" y="6262011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CBAM (28.43 </a:t>
            </a:r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/ 0.9402)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817857" y="6255272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8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57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of different attention module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537776" y="3355145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28.15/ 0.8765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08754" y="3355145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Spatial </a:t>
            </a:r>
            <a:r>
              <a:rPr lang="en-US" altLang="zh-TW" kern="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attention (</a:t>
            </a:r>
            <a:r>
              <a:rPr lang="en-US" altLang="zh-TW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30.40</a:t>
            </a:r>
            <a:r>
              <a:rPr lang="en-US" altLang="zh-TW" kern="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/ </a:t>
            </a:r>
            <a:r>
              <a:rPr lang="en-US" altLang="zh-TW" kern="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0.9533</a:t>
            </a:r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)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08190" y="6229661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CBAM (28.43 </a:t>
            </a:r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/ 0.9402)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602667" y="6238182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8190" y="824079"/>
            <a:ext cx="2366489" cy="2505184"/>
          </a:xfrm>
          <a:prstGeom prst="rect">
            <a:avLst/>
          </a:prstGeom>
          <a:noFill/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5951" y="824079"/>
            <a:ext cx="2411797" cy="2498244"/>
          </a:xfrm>
          <a:prstGeom prst="rect">
            <a:avLst/>
          </a:prstGeom>
          <a:noFill/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5088" y="3750359"/>
            <a:ext cx="2389591" cy="2453420"/>
          </a:xfrm>
          <a:prstGeom prst="rect">
            <a:avLst/>
          </a:prstGeom>
          <a:noFill/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5951" y="3757299"/>
            <a:ext cx="2342391" cy="2446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64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57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of different attention module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33855" y="3337832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25.91 / 0.8453)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33918" y="3337832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Spatial </a:t>
            </a:r>
            <a:r>
              <a:rPr lang="en-US" altLang="zh-TW" kern="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attention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27.73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0.8865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4564" y="6368054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CBAM (26.70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0.8761)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93128" y="634773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21" y="926747"/>
            <a:ext cx="4238871" cy="238231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20" y="926748"/>
            <a:ext cx="4372884" cy="238231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21" y="3861577"/>
            <a:ext cx="4367123" cy="245428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20" y="3857194"/>
            <a:ext cx="4335449" cy="24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2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57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of different attention module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69078" y="3278829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25.91 / 0.8453)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33919" y="3278829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Spatial </a:t>
            </a:r>
            <a:r>
              <a:rPr lang="en-US" altLang="zh-TW" kern="0" dirty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t>attention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27.73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0.8865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46773" y="5976366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CBAM (26.70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0.8761)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19766" y="5976366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45" y="1335315"/>
            <a:ext cx="4359421" cy="188618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40" y="1269420"/>
            <a:ext cx="4327778" cy="195523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79" y="4023005"/>
            <a:ext cx="4439215" cy="188513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02" y="3998055"/>
            <a:ext cx="4288716" cy="19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4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16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of </a:t>
            </a:r>
            <a:r>
              <a:rPr lang="en-US" altLang="zh-TW" kern="0" dirty="0" smtClean="0">
                <a:ea typeface="新細明體" panose="02020500000000000000" pitchFamily="18" charset="-120"/>
              </a:rPr>
              <a:t>local skip connections</a:t>
            </a:r>
            <a:endParaRPr lang="zh-TW" altLang="en-US" dirty="0"/>
          </a:p>
        </p:txBody>
      </p:sp>
      <p:pic>
        <p:nvPicPr>
          <p:cNvPr id="14" name="圖片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71" y="1666963"/>
            <a:ext cx="7202328" cy="175802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61" y="3812404"/>
            <a:ext cx="9425555" cy="16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16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of </a:t>
            </a:r>
            <a:r>
              <a:rPr lang="en-US" altLang="zh-TW" kern="0" dirty="0" smtClean="0">
                <a:ea typeface="新細明體" panose="02020500000000000000" pitchFamily="18" charset="-120"/>
              </a:rPr>
              <a:t>local skip connections</a:t>
            </a:r>
            <a:endParaRPr lang="zh-TW" altLang="en-US" dirty="0"/>
          </a:p>
        </p:txBody>
      </p:sp>
      <p:pic>
        <p:nvPicPr>
          <p:cNvPr id="20" name="圖片 1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26" y="932329"/>
            <a:ext cx="7206693" cy="51693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847233" y="6099194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latin typeface="Times New Roman" panose="02020603050405020304" pitchFamily="18" charset="0"/>
                <a:ea typeface="新細明體" panose="02020500000000000000" pitchFamily="18" charset="-120"/>
              </a:rPr>
              <a:t>The training curve comparison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07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4" descr="Single Image Motion Deblurring - Autonomous Vision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47" y="1490534"/>
            <a:ext cx="9242587" cy="302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9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</a:t>
            </a:r>
            <a:r>
              <a:rPr lang="en-US" altLang="zh-TW" kern="0" dirty="0" smtClean="0">
                <a:ea typeface="新細明體" panose="02020500000000000000" pitchFamily="18" charset="-120"/>
              </a:rPr>
              <a:t>with other state-of-the-art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1165412"/>
            <a:ext cx="9290410" cy="42498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90618" y="2159004"/>
            <a:ext cx="1095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CVPR 2017</a:t>
            </a:r>
          </a:p>
        </p:txBody>
      </p:sp>
      <p:sp>
        <p:nvSpPr>
          <p:cNvPr id="15" name="矩形 14"/>
          <p:cNvSpPr/>
          <p:nvPr/>
        </p:nvSpPr>
        <p:spPr>
          <a:xfrm>
            <a:off x="2420471" y="3733659"/>
            <a:ext cx="1095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CVPR </a:t>
            </a:r>
            <a:r>
              <a:rPr lang="en-US" altLang="zh-TW" sz="1400" dirty="0" smtClean="0"/>
              <a:t>2019</a:t>
            </a:r>
            <a:endParaRPr lang="en-US" altLang="zh-TW" sz="1400" dirty="0"/>
          </a:p>
        </p:txBody>
      </p:sp>
      <p:sp>
        <p:nvSpPr>
          <p:cNvPr id="16" name="矩形 15"/>
          <p:cNvSpPr/>
          <p:nvPr/>
        </p:nvSpPr>
        <p:spPr>
          <a:xfrm>
            <a:off x="2420471" y="4116533"/>
            <a:ext cx="1095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CVPR </a:t>
            </a:r>
            <a:r>
              <a:rPr lang="en-US" altLang="zh-TW" sz="1400" dirty="0" smtClean="0"/>
              <a:t>2019</a:t>
            </a:r>
            <a:endParaRPr lang="en-US" altLang="zh-TW" sz="1400" dirty="0"/>
          </a:p>
        </p:txBody>
      </p:sp>
      <p:sp>
        <p:nvSpPr>
          <p:cNvPr id="17" name="矩形 16"/>
          <p:cNvSpPr/>
          <p:nvPr/>
        </p:nvSpPr>
        <p:spPr>
          <a:xfrm>
            <a:off x="2696284" y="1798928"/>
            <a:ext cx="1095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CVPR </a:t>
            </a:r>
            <a:r>
              <a:rPr lang="en-US" altLang="zh-TW" sz="1400" dirty="0" smtClean="0"/>
              <a:t>2015</a:t>
            </a:r>
            <a:endParaRPr lang="en-US" altLang="zh-TW" sz="1400" dirty="0"/>
          </a:p>
        </p:txBody>
      </p:sp>
      <p:sp>
        <p:nvSpPr>
          <p:cNvPr id="18" name="矩形 17"/>
          <p:cNvSpPr/>
          <p:nvPr/>
        </p:nvSpPr>
        <p:spPr>
          <a:xfrm>
            <a:off x="2702665" y="3331070"/>
            <a:ext cx="1095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CVPR </a:t>
            </a:r>
            <a:r>
              <a:rPr lang="en-US" altLang="zh-TW" sz="1400" dirty="0" smtClean="0"/>
              <a:t>2018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86750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</a:t>
            </a:r>
            <a:r>
              <a:rPr lang="en-US" altLang="zh-TW" kern="0" dirty="0" smtClean="0">
                <a:ea typeface="新細明體" panose="02020500000000000000" pitchFamily="18" charset="-120"/>
              </a:rPr>
              <a:t>with other state-of-the-art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153516" y="3275709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(30.09 / 0.9801)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22442" y="3306091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DMPHN 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(30.43 / 0.9730)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71735" y="6166666"/>
            <a:ext cx="254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DMPAN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30.65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0.9768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72031" y="6166666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91" y="963528"/>
            <a:ext cx="4006217" cy="225231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32" y="932329"/>
            <a:ext cx="4177562" cy="2348967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91" y="3749378"/>
            <a:ext cx="4068262" cy="2287367"/>
          </a:xfrm>
          <a:prstGeom prst="rect">
            <a:avLst/>
          </a:prstGeom>
        </p:spPr>
      </p:pic>
      <p:pic>
        <p:nvPicPr>
          <p:cNvPr id="23" name="內容版面配置區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79" y="3724797"/>
            <a:ext cx="4156464" cy="233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</a:t>
            </a:r>
            <a:r>
              <a:rPr lang="en-US" altLang="zh-TW" kern="0" dirty="0" smtClean="0">
                <a:ea typeface="新細明體" panose="02020500000000000000" pitchFamily="18" charset="-120"/>
              </a:rPr>
              <a:t>with other state-of-the-art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097172" y="3181374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(30.09 / 0.9801)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52676" y="3213927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DMPHN 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(30.43 / 0.9730)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33684" y="6028819"/>
            <a:ext cx="254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DMPAN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30.65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0.9768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53020" y="602881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15" y="908110"/>
            <a:ext cx="3949284" cy="2299921"/>
          </a:xfrm>
          <a:prstGeom prst="rect">
            <a:avLst/>
          </a:prstGeom>
        </p:spPr>
      </p:pic>
      <p:pic>
        <p:nvPicPr>
          <p:cNvPr id="24" name="圖片 2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85" y="932329"/>
            <a:ext cx="3949285" cy="2270057"/>
          </a:xfrm>
          <a:prstGeom prst="rect">
            <a:avLst/>
          </a:prstGeom>
        </p:spPr>
      </p:pic>
      <p:pic>
        <p:nvPicPr>
          <p:cNvPr id="25" name="圖片 2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15" y="3591662"/>
            <a:ext cx="3955759" cy="2396201"/>
          </a:xfrm>
          <a:prstGeom prst="rect">
            <a:avLst/>
          </a:prstGeom>
        </p:spPr>
      </p:pic>
      <p:pic>
        <p:nvPicPr>
          <p:cNvPr id="26" name="內容版面配置區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1" y="3594800"/>
            <a:ext cx="3972649" cy="23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2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</a:t>
            </a:r>
            <a:r>
              <a:rPr lang="en-US" altLang="zh-TW" kern="0" dirty="0" smtClean="0">
                <a:ea typeface="新細明體" panose="02020500000000000000" pitchFamily="18" charset="-120"/>
              </a:rPr>
              <a:t>with other state-of-the-art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96927" y="3375258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SRN (31.82/ 0.9580)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81825" y="3375258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DMPHN 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(32.14 / 0.9581)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15146" y="6138150"/>
            <a:ext cx="254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DMPAN 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32.15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0.9596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62112" y="6134791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31" y="877100"/>
            <a:ext cx="4142531" cy="2405422"/>
          </a:xfrm>
          <a:prstGeom prst="rect">
            <a:avLst/>
          </a:prstGeom>
        </p:spPr>
      </p:pic>
      <p:pic>
        <p:nvPicPr>
          <p:cNvPr id="20" name="圖片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45" y="869965"/>
            <a:ext cx="4142532" cy="2419692"/>
          </a:xfrm>
          <a:prstGeom prst="rect">
            <a:avLst/>
          </a:prstGeom>
        </p:spPr>
      </p:pic>
      <p:pic>
        <p:nvPicPr>
          <p:cNvPr id="21" name="圖片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31" y="3800441"/>
            <a:ext cx="4142532" cy="2334350"/>
          </a:xfrm>
          <a:prstGeom prst="rect">
            <a:avLst/>
          </a:prstGeom>
        </p:spPr>
      </p:pic>
      <p:pic>
        <p:nvPicPr>
          <p:cNvPr id="22" name="內容版面配置區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45" y="3800441"/>
            <a:ext cx="4142532" cy="235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4994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3460375"/>
            <a:ext cx="183030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smtClean="0"/>
              <a:t>Training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u="sng" dirty="0" smtClean="0"/>
              <a:t>comparison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11583" y="380769"/>
            <a:ext cx="424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ea typeface="新細明體" panose="02020500000000000000" pitchFamily="18" charset="-120"/>
              </a:rPr>
              <a:t>Comparison </a:t>
            </a:r>
            <a:r>
              <a:rPr lang="en-US" altLang="zh-TW" kern="0" dirty="0" smtClean="0">
                <a:ea typeface="新細明體" panose="02020500000000000000" pitchFamily="18" charset="-120"/>
              </a:rPr>
              <a:t>with other state-of-the-art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44609" y="3303921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SRN (31.82/ 0.9580)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17187" y="3300741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DMPHN </a:t>
            </a:r>
            <a:r>
              <a:rPr lang="zh-TW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(32.14 / 0.9581)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58752" y="6174903"/>
            <a:ext cx="254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DMPAN (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32.15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0.9596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96811" y="6174903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39" y="836427"/>
            <a:ext cx="2170646" cy="2443631"/>
          </a:xfrm>
          <a:prstGeom prst="rect">
            <a:avLst/>
          </a:prstGeom>
        </p:spPr>
      </p:pic>
      <p:pic>
        <p:nvPicPr>
          <p:cNvPr id="23" name="圖片 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71" y="835762"/>
            <a:ext cx="2170647" cy="2444963"/>
          </a:xfrm>
          <a:prstGeom prst="rect">
            <a:avLst/>
          </a:prstGeom>
        </p:spPr>
      </p:pic>
      <p:pic>
        <p:nvPicPr>
          <p:cNvPr id="24" name="圖片 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09" y="3699685"/>
            <a:ext cx="2170647" cy="2443631"/>
          </a:xfrm>
          <a:prstGeom prst="rect">
            <a:avLst/>
          </a:prstGeom>
        </p:spPr>
      </p:pic>
      <p:pic>
        <p:nvPicPr>
          <p:cNvPr id="25" name="內容版面配置區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70" y="3762485"/>
            <a:ext cx="2170647" cy="24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4414389" y="380769"/>
            <a:ext cx="5237922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342295" y="390644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2715525" y="1622611"/>
            <a:ext cx="9310528" cy="3833309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latin typeface="+mj-ea"/>
                <a:ea typeface="+mj-ea"/>
              </a:rPr>
              <a:t>We propose </a:t>
            </a:r>
            <a:r>
              <a:rPr lang="en-US" altLang="zh-TW" sz="2400" dirty="0">
                <a:latin typeface="+mj-ea"/>
                <a:ea typeface="+mj-ea"/>
              </a:rPr>
              <a:t>a deep convolutional neural network to restore </a:t>
            </a:r>
            <a:r>
              <a:rPr lang="en-US" altLang="zh-TW" sz="2400" dirty="0" smtClean="0">
                <a:latin typeface="+mj-ea"/>
                <a:ea typeface="+mj-ea"/>
              </a:rPr>
              <a:t>a clear </a:t>
            </a:r>
            <a:r>
              <a:rPr lang="en-US" altLang="zh-TW" sz="2400" dirty="0">
                <a:latin typeface="+mj-ea"/>
                <a:ea typeface="+mj-ea"/>
              </a:rPr>
              <a:t>high resolution image from a blurry </a:t>
            </a:r>
            <a:r>
              <a:rPr lang="en-US" altLang="zh-TW" sz="2400" dirty="0" smtClean="0">
                <a:latin typeface="+mj-ea"/>
                <a:ea typeface="+mj-ea"/>
              </a:rPr>
              <a:t>image</a:t>
            </a:r>
          </a:p>
          <a:p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en-US" altLang="zh-TW" sz="2400" dirty="0" smtClean="0">
                <a:latin typeface="+mj-ea"/>
                <a:ea typeface="+mj-ea"/>
              </a:rPr>
              <a:t>We improve the network flow of </a:t>
            </a:r>
            <a:r>
              <a:rPr lang="en-US" altLang="zh-TW" sz="2400" dirty="0" smtClean="0">
                <a:solidFill>
                  <a:srgbClr val="00B050"/>
                </a:solidFill>
                <a:latin typeface="+mj-ea"/>
                <a:ea typeface="+mj-ea"/>
              </a:rPr>
              <a:t>multi-patch </a:t>
            </a:r>
            <a:r>
              <a:rPr lang="en-US" altLang="zh-TW" sz="2400" dirty="0" err="1" smtClean="0">
                <a:solidFill>
                  <a:srgbClr val="00B050"/>
                </a:solidFill>
                <a:latin typeface="+mj-ea"/>
                <a:ea typeface="+mj-ea"/>
              </a:rPr>
              <a:t>sturcture</a:t>
            </a:r>
            <a:r>
              <a:rPr lang="en-US" altLang="zh-TW" sz="2400" dirty="0" smtClean="0">
                <a:solidFill>
                  <a:srgbClr val="00B050"/>
                </a:solidFill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and use </a:t>
            </a:r>
            <a:r>
              <a:rPr lang="en-US" altLang="zh-TW" sz="2400" dirty="0" smtClean="0">
                <a:solidFill>
                  <a:srgbClr val="00B050"/>
                </a:solidFill>
                <a:latin typeface="+mj-ea"/>
                <a:ea typeface="+mj-ea"/>
              </a:rPr>
              <a:t>spatial</a:t>
            </a:r>
            <a:r>
              <a:rPr lang="en-US" altLang="zh-TW" sz="2400" dirty="0" smtClean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solidFill>
                  <a:srgbClr val="00B050"/>
                </a:solidFill>
                <a:latin typeface="+mj-ea"/>
                <a:ea typeface="+mj-ea"/>
              </a:rPr>
              <a:t>attention </a:t>
            </a:r>
            <a:r>
              <a:rPr lang="en-US" altLang="zh-TW" sz="2400" dirty="0">
                <a:solidFill>
                  <a:srgbClr val="00B050"/>
                </a:solidFill>
                <a:latin typeface="+mj-ea"/>
                <a:ea typeface="+mj-ea"/>
              </a:rPr>
              <a:t>mechanism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to get better result</a:t>
            </a:r>
            <a:endParaRPr lang="en-US" altLang="zh-TW" sz="2400" dirty="0">
              <a:latin typeface="+mj-ea"/>
              <a:ea typeface="+mj-ea"/>
            </a:endParaRPr>
          </a:p>
          <a:p>
            <a:endParaRPr lang="en-US" altLang="zh-TW" sz="2400" dirty="0">
              <a:latin typeface="+mj-ea"/>
              <a:ea typeface="+mj-ea"/>
            </a:endParaRPr>
          </a:p>
          <a:p>
            <a:r>
              <a:rPr lang="en-US" altLang="zh-TW" sz="2400" dirty="0" smtClean="0">
                <a:latin typeface="+mj-ea"/>
                <a:ea typeface="+mj-ea"/>
              </a:rPr>
              <a:t>DMPAN achieves </a:t>
            </a:r>
            <a:r>
              <a:rPr lang="en-US" altLang="zh-TW" sz="2400" dirty="0">
                <a:solidFill>
                  <a:srgbClr val="00B0F0"/>
                </a:solidFill>
                <a:latin typeface="+mj-ea"/>
              </a:rPr>
              <a:t>PSNR 30.66 </a:t>
            </a:r>
            <a:r>
              <a:rPr lang="en-US" altLang="zh-TW" sz="2400" dirty="0">
                <a:latin typeface="+mj-ea"/>
              </a:rPr>
              <a:t>and </a:t>
            </a:r>
            <a:r>
              <a:rPr lang="en-US" altLang="zh-TW" sz="2400" dirty="0">
                <a:solidFill>
                  <a:srgbClr val="00B0F0"/>
                </a:solidFill>
                <a:latin typeface="+mj-ea"/>
              </a:rPr>
              <a:t>SSIM </a:t>
            </a:r>
            <a:r>
              <a:rPr lang="en-US" altLang="zh-TW" sz="2400" dirty="0" smtClean="0">
                <a:solidFill>
                  <a:srgbClr val="00B0F0"/>
                </a:solidFill>
                <a:latin typeface="+mj-ea"/>
              </a:rPr>
              <a:t>0.939</a:t>
            </a:r>
            <a:r>
              <a:rPr lang="en-US" altLang="zh-TW" sz="2400" dirty="0" smtClean="0">
                <a:latin typeface="+mj-ea"/>
              </a:rPr>
              <a:t>. The quantitative result outperform other </a:t>
            </a:r>
            <a:r>
              <a:rPr lang="en-US" altLang="zh-TW" sz="2400" dirty="0" err="1" smtClean="0">
                <a:latin typeface="+mj-ea"/>
              </a:rPr>
              <a:t>deblurring</a:t>
            </a:r>
            <a:r>
              <a:rPr lang="en-US" altLang="zh-TW" sz="2400" dirty="0" smtClean="0">
                <a:latin typeface="+mj-ea"/>
              </a:rPr>
              <a:t> works</a:t>
            </a:r>
            <a:r>
              <a:rPr lang="en-US" altLang="zh-TW" sz="2400" dirty="0" smtClean="0">
                <a:solidFill>
                  <a:srgbClr val="00B0F0"/>
                </a:solidFill>
                <a:latin typeface="+mj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1619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2088" y="125984"/>
            <a:ext cx="3390392" cy="1377696"/>
          </a:xfrm>
        </p:spPr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432560"/>
            <a:ext cx="10918952" cy="5008880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[</a:t>
            </a:r>
            <a:r>
              <a:rPr lang="en-US" altLang="zh-TW" dirty="0">
                <a:latin typeface="+mj-ea"/>
                <a:ea typeface="+mj-ea"/>
              </a:rPr>
              <a:t>1</a:t>
            </a:r>
            <a:r>
              <a:rPr lang="en-US" altLang="zh-TW" dirty="0" smtClean="0">
                <a:latin typeface="+mj-ea"/>
                <a:ea typeface="+mj-ea"/>
              </a:rPr>
              <a:t>] J</a:t>
            </a:r>
            <a:r>
              <a:rPr lang="en-US" altLang="zh-TW" dirty="0">
                <a:latin typeface="+mj-ea"/>
                <a:ea typeface="+mj-ea"/>
              </a:rPr>
              <a:t>.  Sun et al. Learning a Convolutional Neural Network for Non-uniform Motion Blur Removal  CVPR 2015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[</a:t>
            </a:r>
            <a:r>
              <a:rPr lang="en-US" altLang="zh-TW" dirty="0">
                <a:latin typeface="+mj-ea"/>
                <a:ea typeface="+mj-ea"/>
              </a:rPr>
              <a:t>2] K. He Deep Residual Learning for Image Recognition CVPR 2015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[3] G. Huang, Z. Liu, K. Q. Weinberger, and L. </a:t>
            </a:r>
            <a:r>
              <a:rPr lang="en-US" altLang="zh-TW" dirty="0" err="1">
                <a:latin typeface="+mj-ea"/>
                <a:ea typeface="+mj-ea"/>
              </a:rPr>
              <a:t>Maaten</a:t>
            </a:r>
            <a:r>
              <a:rPr lang="en-US" altLang="zh-TW" dirty="0">
                <a:latin typeface="+mj-ea"/>
                <a:ea typeface="+mj-ea"/>
              </a:rPr>
              <a:t>. Densely connected convolutional networks. In CVPR, 2017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[</a:t>
            </a:r>
            <a:r>
              <a:rPr lang="en-US" altLang="zh-TW" dirty="0" smtClean="0">
                <a:latin typeface="+mj-ea"/>
                <a:ea typeface="+mj-ea"/>
              </a:rPr>
              <a:t>4] S</a:t>
            </a:r>
            <a:r>
              <a:rPr lang="en-US" altLang="zh-TW" dirty="0">
                <a:latin typeface="+mj-ea"/>
                <a:ea typeface="+mj-ea"/>
              </a:rPr>
              <a:t>. Nah Deep Multi-scale Convolutional Neural Network for Dynamic Scene </a:t>
            </a:r>
            <a:r>
              <a:rPr lang="en-US" altLang="zh-TW" dirty="0" err="1">
                <a:latin typeface="+mj-ea"/>
                <a:ea typeface="+mj-ea"/>
              </a:rPr>
              <a:t>Deblurring</a:t>
            </a:r>
            <a:r>
              <a:rPr lang="en-US" altLang="zh-TW" dirty="0">
                <a:latin typeface="+mj-ea"/>
                <a:ea typeface="+mj-ea"/>
              </a:rPr>
              <a:t> In CVPR 2017</a:t>
            </a:r>
          </a:p>
          <a:p>
            <a:r>
              <a:rPr lang="en-US" altLang="zh-TW" dirty="0">
                <a:latin typeface="+mj-ea"/>
                <a:ea typeface="+mj-ea"/>
              </a:rPr>
              <a:t>[5]  X. Tao Scale-recurrent Network for Deep Image </a:t>
            </a:r>
            <a:r>
              <a:rPr lang="en-US" altLang="zh-TW" dirty="0" err="1">
                <a:latin typeface="+mj-ea"/>
                <a:ea typeface="+mj-ea"/>
              </a:rPr>
              <a:t>Deblurring</a:t>
            </a:r>
            <a:r>
              <a:rPr lang="en-US" altLang="zh-TW" dirty="0">
                <a:latin typeface="+mj-ea"/>
                <a:ea typeface="+mj-ea"/>
              </a:rPr>
              <a:t>. In CVPR </a:t>
            </a:r>
            <a:r>
              <a:rPr lang="en-US" altLang="zh-TW" dirty="0" smtClean="0">
                <a:latin typeface="+mj-ea"/>
                <a:ea typeface="+mj-ea"/>
              </a:rPr>
              <a:t>2018</a:t>
            </a:r>
          </a:p>
          <a:p>
            <a:r>
              <a:rPr lang="en-US" altLang="zh-TW" dirty="0">
                <a:latin typeface="+mj-ea"/>
                <a:ea typeface="+mj-ea"/>
              </a:rPr>
              <a:t>[6] H. Zhang et.al. Deep Stacked Hierarchical Multi-patch Network for Image </a:t>
            </a:r>
            <a:r>
              <a:rPr lang="en-US" altLang="zh-TW" dirty="0" err="1">
                <a:latin typeface="+mj-ea"/>
                <a:ea typeface="+mj-ea"/>
              </a:rPr>
              <a:t>Deblurring</a:t>
            </a:r>
            <a:r>
              <a:rPr lang="en-US" altLang="zh-TW" dirty="0">
                <a:latin typeface="+mj-ea"/>
                <a:ea typeface="+mj-ea"/>
              </a:rPr>
              <a:t>. In CVPR </a:t>
            </a:r>
            <a:r>
              <a:rPr lang="en-US" altLang="zh-TW" dirty="0" smtClean="0">
                <a:latin typeface="+mj-ea"/>
                <a:ea typeface="+mj-ea"/>
              </a:rPr>
              <a:t>2019</a:t>
            </a:r>
          </a:p>
          <a:p>
            <a:r>
              <a:rPr lang="en-US" altLang="zh-TW" dirty="0">
                <a:latin typeface="+mj-ea"/>
                <a:ea typeface="+mj-ea"/>
              </a:rPr>
              <a:t>[</a:t>
            </a:r>
            <a:r>
              <a:rPr lang="en-US" altLang="zh-TW" dirty="0" smtClean="0">
                <a:latin typeface="+mj-ea"/>
                <a:ea typeface="+mj-ea"/>
              </a:rPr>
              <a:t>7] J</a:t>
            </a:r>
            <a:r>
              <a:rPr lang="en-US" altLang="zh-TW" dirty="0">
                <a:latin typeface="+mj-ea"/>
                <a:ea typeface="+mj-ea"/>
              </a:rPr>
              <a:t>. Hu, L. Shen, and G. Sun. Squeeze-and-excitation networks. </a:t>
            </a:r>
            <a:r>
              <a:rPr lang="en-US" altLang="zh-TW" dirty="0" err="1">
                <a:latin typeface="+mj-ea"/>
                <a:ea typeface="+mj-ea"/>
              </a:rPr>
              <a:t>arXiv</a:t>
            </a:r>
            <a:r>
              <a:rPr lang="en-US" altLang="zh-TW" dirty="0">
                <a:latin typeface="+mj-ea"/>
                <a:ea typeface="+mj-ea"/>
              </a:rPr>
              <a:t> preprint arXiv:1709.01507, 2017</a:t>
            </a:r>
            <a:endParaRPr lang="zh-TW" altLang="en-US" dirty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[</a:t>
            </a:r>
            <a:r>
              <a:rPr lang="en-US" altLang="zh-TW" dirty="0" smtClean="0">
                <a:latin typeface="+mj-ea"/>
                <a:ea typeface="+mj-ea"/>
              </a:rPr>
              <a:t>8] Woo</a:t>
            </a:r>
            <a:r>
              <a:rPr lang="en-US" altLang="zh-TW" dirty="0">
                <a:latin typeface="+mj-ea"/>
                <a:ea typeface="+mj-ea"/>
              </a:rPr>
              <a:t>, S., Park, J., Lee, J. Y., &amp; So </a:t>
            </a:r>
            <a:r>
              <a:rPr lang="en-US" altLang="zh-TW" dirty="0" err="1">
                <a:latin typeface="+mj-ea"/>
                <a:ea typeface="+mj-ea"/>
              </a:rPr>
              <a:t>Kweon</a:t>
            </a:r>
            <a:r>
              <a:rPr lang="en-US" altLang="zh-TW" dirty="0">
                <a:latin typeface="+mj-ea"/>
                <a:ea typeface="+mj-ea"/>
              </a:rPr>
              <a:t>, I. (2018). </a:t>
            </a:r>
            <a:r>
              <a:rPr lang="en-US" altLang="zh-TW" dirty="0" err="1">
                <a:latin typeface="+mj-ea"/>
                <a:ea typeface="+mj-ea"/>
              </a:rPr>
              <a:t>Cbam</a:t>
            </a:r>
            <a:r>
              <a:rPr lang="en-US" altLang="zh-TW" dirty="0">
                <a:latin typeface="+mj-ea"/>
                <a:ea typeface="+mj-ea"/>
              </a:rPr>
              <a:t>: Convolutional block attention module. </a:t>
            </a:r>
            <a:r>
              <a:rPr lang="en-US" altLang="zh-TW" dirty="0" smtClean="0">
                <a:latin typeface="+mj-ea"/>
                <a:ea typeface="+mj-ea"/>
              </a:rPr>
              <a:t>In </a:t>
            </a:r>
            <a:r>
              <a:rPr lang="en-US" altLang="zh-TW" dirty="0">
                <a:latin typeface="+mj-ea"/>
                <a:ea typeface="+mj-ea"/>
              </a:rPr>
              <a:t>Proceedings of the European Conference on Computer Vision (ECCV) (pp. 3-19).</a:t>
            </a:r>
            <a:endParaRPr lang="zh-TW" altLang="en-US" dirty="0">
              <a:latin typeface="+mj-ea"/>
              <a:ea typeface="+mj-ea"/>
            </a:endParaRPr>
          </a:p>
          <a:p>
            <a:endParaRPr lang="en-US" altLang="zh-TW" i="1" dirty="0" smtClean="0">
              <a:latin typeface="+mj-ea"/>
              <a:ea typeface="+mj-ea"/>
            </a:endParaRPr>
          </a:p>
          <a:p>
            <a:endParaRPr lang="en-US" altLang="zh-TW" dirty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65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2" descr="Answer, q&amp;a, questi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65" y="182411"/>
            <a:ext cx="6272934" cy="627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2" name="群組 11"/>
          <p:cNvGrpSpPr>
            <a:grpSpLocks noChangeAspect="1"/>
          </p:cNvGrpSpPr>
          <p:nvPr/>
        </p:nvGrpSpPr>
        <p:grpSpPr>
          <a:xfrm>
            <a:off x="2690466" y="1277172"/>
            <a:ext cx="9596101" cy="4676588"/>
            <a:chOff x="2167128" y="3072025"/>
            <a:chExt cx="8991600" cy="4381990"/>
          </a:xfrm>
        </p:grpSpPr>
        <p:pic>
          <p:nvPicPr>
            <p:cNvPr id="13" name="Picture 18" descr="noi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128" y="5281825"/>
              <a:ext cx="2363788" cy="1614488"/>
            </a:xfrm>
            <a:prstGeom prst="rect">
              <a:avLst/>
            </a:prstGeom>
            <a:noFill/>
            <a:ln w="2540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128" y="3072025"/>
              <a:ext cx="2344738" cy="159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Equal 18"/>
            <p:cNvSpPr/>
            <p:nvPr/>
          </p:nvSpPr>
          <p:spPr>
            <a:xfrm>
              <a:off x="4834128" y="3605425"/>
              <a:ext cx="850900" cy="639763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ea typeface="宋体" pitchFamily="2" charset="-122"/>
                <a:cs typeface="Arial" charset="0"/>
              </a:endParaRPr>
            </a:p>
          </p:txBody>
        </p:sp>
        <p:sp>
          <p:nvSpPr>
            <p:cNvPr id="16" name="Rectangle 19"/>
            <p:cNvSpPr/>
            <p:nvPr/>
          </p:nvSpPr>
          <p:spPr>
            <a:xfrm>
              <a:off x="8477401" y="3626118"/>
              <a:ext cx="852142" cy="817754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charset="0"/>
                  <a:cs typeface="Arial" charset="0"/>
                </a:rPr>
                <a:t>⊗</a:t>
              </a:r>
            </a:p>
          </p:txBody>
        </p:sp>
        <p:sp>
          <p:nvSpPr>
            <p:cNvPr id="17" name="TextBox 23"/>
            <p:cNvSpPr txBox="1">
              <a:spLocks noChangeArrowheads="1"/>
            </p:cNvSpPr>
            <p:nvPr/>
          </p:nvSpPr>
          <p:spPr bwMode="auto">
            <a:xfrm>
              <a:off x="2243328" y="4672225"/>
              <a:ext cx="25908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400">
                  <a:ea typeface="宋体" panose="02010600030101010101" pitchFamily="2" charset="-122"/>
                </a:rPr>
                <a:t>Blurred image </a:t>
              </a:r>
              <a:r>
                <a:rPr lang="en-US" altLang="zh-CN" sz="2800" i="1">
                  <a:solidFill>
                    <a:srgbClr val="FFCC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8" name="TextBox 24"/>
            <p:cNvSpPr txBox="1">
              <a:spLocks noChangeArrowheads="1"/>
            </p:cNvSpPr>
            <p:nvPr/>
          </p:nvSpPr>
          <p:spPr bwMode="auto">
            <a:xfrm>
              <a:off x="5900928" y="4672225"/>
              <a:ext cx="2471738" cy="57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400" dirty="0">
                  <a:ea typeface="宋体" panose="02010600030101010101" pitchFamily="2" charset="-122"/>
                </a:rPr>
                <a:t>Sharp image </a:t>
              </a:r>
              <a:r>
                <a:rPr lang="en-US" altLang="zh-CN" sz="2800" i="1" dirty="0">
                  <a:solidFill>
                    <a:srgbClr val="FFCC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</a:p>
          </p:txBody>
        </p:sp>
        <p:sp>
          <p:nvSpPr>
            <p:cNvPr id="19" name="Plus 26"/>
            <p:cNvSpPr/>
            <p:nvPr/>
          </p:nvSpPr>
          <p:spPr>
            <a:xfrm>
              <a:off x="6053328" y="5662825"/>
              <a:ext cx="914400" cy="914400"/>
            </a:xfrm>
            <a:prstGeom prst="mathPlus">
              <a:avLst>
                <a:gd name="adj1" fmla="val 13103"/>
              </a:avLst>
            </a:prstGeom>
            <a:solidFill>
              <a:schemeClr val="tx2"/>
            </a:solidFill>
            <a:ln>
              <a:solidFill>
                <a:schemeClr val="bg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itchFamily="2" charset="-122"/>
                <a:cs typeface="Arial" charset="0"/>
              </a:endParaRPr>
            </a:p>
          </p:txBody>
        </p:sp>
        <p:sp>
          <p:nvSpPr>
            <p:cNvPr id="20" name="TextBox 24"/>
            <p:cNvSpPr txBox="1">
              <a:spLocks noChangeArrowheads="1"/>
            </p:cNvSpPr>
            <p:nvPr/>
          </p:nvSpPr>
          <p:spPr bwMode="auto">
            <a:xfrm>
              <a:off x="7120128" y="6882025"/>
              <a:ext cx="2740830" cy="57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400" dirty="0">
                  <a:ea typeface="宋体" panose="02010600030101010101" pitchFamily="2" charset="-122"/>
                </a:rPr>
                <a:t>Camera Noise</a:t>
              </a:r>
              <a:r>
                <a:rPr lang="en-US" altLang="zh-CN" sz="2400" dirty="0">
                  <a:solidFill>
                    <a:srgbClr val="FFCC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800" i="1" dirty="0">
                  <a:solidFill>
                    <a:srgbClr val="FFCC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  <p:pic>
          <p:nvPicPr>
            <p:cNvPr id="21" name="Picture 19" descr="picaRealKernelLar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2328" y="3375238"/>
              <a:ext cx="1144588" cy="1144587"/>
            </a:xfrm>
            <a:prstGeom prst="rect">
              <a:avLst/>
            </a:prstGeom>
            <a:noFill/>
            <a:ln w="25400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5"/>
            <p:cNvSpPr txBox="1">
              <a:spLocks noChangeArrowheads="1"/>
            </p:cNvSpPr>
            <p:nvPr/>
          </p:nvSpPr>
          <p:spPr bwMode="auto">
            <a:xfrm>
              <a:off x="8948928" y="4672225"/>
              <a:ext cx="22098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2400" dirty="0">
                  <a:ea typeface="宋体" panose="02010600030101010101" pitchFamily="2" charset="-122"/>
                </a:rPr>
                <a:t>Blur kernel  </a:t>
              </a:r>
              <a:r>
                <a:rPr lang="en-US" altLang="zh-CN" sz="2800" i="1" dirty="0">
                  <a:solidFill>
                    <a:srgbClr val="FFCC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pic>
          <p:nvPicPr>
            <p:cNvPr id="23" name="Picture 20" descr="picassoOut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4728" y="3072025"/>
              <a:ext cx="2408238" cy="16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7610" y="4530087"/>
            <a:ext cx="2648086" cy="73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8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1086119"/>
            <a:ext cx="9501292" cy="291971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420471" y="5668501"/>
            <a:ext cx="9385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-- [1] J.  Sun et al. Learning </a:t>
            </a:r>
            <a:r>
              <a:rPr lang="en-US" altLang="zh-TW" sz="1400" dirty="0"/>
              <a:t>a Convolutional Neural Network for Non-uniform Motion Blur </a:t>
            </a:r>
            <a:r>
              <a:rPr lang="en-US" altLang="zh-TW" sz="1400" dirty="0" smtClean="0"/>
              <a:t>Removal  CVPR 2015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043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207981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2770093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3460375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3020983" y="1171932"/>
            <a:ext cx="8974859" cy="4995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b="1" dirty="0" smtClean="0"/>
              <a:t>1. Skip connection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en-US" altLang="zh-TW" sz="2000" i="1" dirty="0" err="1" smtClean="0"/>
              <a:t>ResNet</a:t>
            </a:r>
            <a:r>
              <a:rPr lang="zh-TW" altLang="en-US" sz="2000" i="1" dirty="0" smtClean="0"/>
              <a:t> </a:t>
            </a:r>
            <a:r>
              <a:rPr lang="en-US" altLang="zh-TW" sz="2000" i="1" dirty="0" smtClean="0"/>
              <a:t>[2]</a:t>
            </a:r>
            <a:endParaRPr lang="en-US" altLang="zh-TW" sz="2000" dirty="0"/>
          </a:p>
          <a:p>
            <a:pPr lvl="1"/>
            <a:r>
              <a:rPr lang="en-US" altLang="zh-TW" sz="2000" i="1" dirty="0" err="1" smtClean="0"/>
              <a:t>DenseNet</a:t>
            </a:r>
            <a:r>
              <a:rPr lang="en-US" altLang="zh-TW" sz="2000" i="1" dirty="0" smtClean="0"/>
              <a:t> [3]</a:t>
            </a:r>
            <a:endParaRPr lang="en-US" altLang="zh-TW" sz="2000" i="1" dirty="0" smtClean="0"/>
          </a:p>
          <a:p>
            <a:pPr marL="0" indent="0">
              <a:buNone/>
            </a:pPr>
            <a:r>
              <a:rPr lang="en-US" altLang="zh-TW" sz="2800" b="1" dirty="0" smtClean="0"/>
              <a:t>2. </a:t>
            </a:r>
            <a:r>
              <a:rPr lang="en-US" altLang="zh-TW" sz="2800" b="1" dirty="0" smtClean="0"/>
              <a:t>Attention mechanism</a:t>
            </a:r>
            <a:endParaRPr lang="en-US" altLang="zh-TW" sz="2800" b="1" dirty="0" smtClean="0"/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en-US" altLang="zh-TW" sz="2000" i="1" dirty="0"/>
              <a:t>Channel </a:t>
            </a:r>
            <a:r>
              <a:rPr lang="en-US" altLang="zh-TW" sz="2000" i="1" dirty="0" smtClean="0"/>
              <a:t>Attention [7]</a:t>
            </a:r>
            <a:endParaRPr lang="en-US" altLang="zh-TW" sz="2000" dirty="0"/>
          </a:p>
          <a:p>
            <a:pPr lvl="1"/>
            <a:r>
              <a:rPr lang="en-US" altLang="zh-TW" sz="2000" i="1" dirty="0"/>
              <a:t>Spatial Attention</a:t>
            </a:r>
            <a:endParaRPr lang="en-US" altLang="zh-TW" sz="2000" b="1" dirty="0"/>
          </a:p>
          <a:p>
            <a:pPr lvl="1"/>
            <a:r>
              <a:rPr lang="en-US" altLang="zh-TW" sz="2000" i="1" dirty="0" smtClean="0"/>
              <a:t>CBAM [8]</a:t>
            </a:r>
            <a:endParaRPr lang="en-US" altLang="zh-TW" sz="2000" i="1" dirty="0"/>
          </a:p>
          <a:p>
            <a:pPr marL="0" indent="0">
              <a:buNone/>
            </a:pPr>
            <a:r>
              <a:rPr lang="en-US" altLang="zh-TW" sz="2800" b="1" dirty="0" smtClean="0"/>
              <a:t>3</a:t>
            </a:r>
            <a:r>
              <a:rPr lang="en-US" altLang="zh-TW" sz="2800" b="1" dirty="0" smtClean="0"/>
              <a:t>. </a:t>
            </a:r>
            <a:r>
              <a:rPr lang="en-US" altLang="zh-TW" sz="2800" b="1" dirty="0"/>
              <a:t>Deblurring works</a:t>
            </a:r>
            <a:endParaRPr lang="en-US" altLang="zh-TW" sz="2800" b="1" dirty="0" smtClean="0"/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en-US" altLang="zh-TW" sz="2000" i="1" dirty="0" smtClean="0"/>
              <a:t>Deep </a:t>
            </a:r>
            <a:r>
              <a:rPr lang="en-US" altLang="zh-TW" sz="2000" i="1" dirty="0"/>
              <a:t>multi-scale convolutional </a:t>
            </a:r>
            <a:r>
              <a:rPr lang="en-US" altLang="zh-TW" sz="2000" i="1" dirty="0" smtClean="0"/>
              <a:t>network [4]</a:t>
            </a:r>
            <a:endParaRPr lang="en-US" altLang="zh-TW" sz="2000" i="1" dirty="0"/>
          </a:p>
          <a:p>
            <a:pPr lvl="1"/>
            <a:r>
              <a:rPr lang="en-US" altLang="zh-TW" sz="2000" i="1" dirty="0"/>
              <a:t>Scale-recurrent Network </a:t>
            </a:r>
            <a:r>
              <a:rPr lang="en-US" altLang="zh-TW" sz="2000" i="1" dirty="0" smtClean="0"/>
              <a:t> [5]</a:t>
            </a:r>
            <a:endParaRPr lang="en-US" altLang="zh-TW" sz="2000" i="1" dirty="0"/>
          </a:p>
          <a:p>
            <a:pPr lvl="1"/>
            <a:r>
              <a:rPr lang="en-US" altLang="zh-TW" sz="2000" i="1" dirty="0"/>
              <a:t>Deep Stacked Hierarchical Multi-patch Network </a:t>
            </a:r>
            <a:r>
              <a:rPr lang="en-US" altLang="zh-TW" sz="2000" i="1" dirty="0" smtClean="0"/>
              <a:t>for</a:t>
            </a:r>
            <a:r>
              <a:rPr lang="zh-TW" altLang="en-US" sz="2000" i="1" dirty="0" smtClean="0"/>
              <a:t> </a:t>
            </a:r>
            <a:r>
              <a:rPr lang="en-US" altLang="zh-TW" sz="2000" i="1" dirty="0"/>
              <a:t>Image </a:t>
            </a:r>
            <a:r>
              <a:rPr lang="en-US" altLang="zh-TW" sz="2000" i="1" dirty="0" smtClean="0"/>
              <a:t>Deblurring [6]</a:t>
            </a:r>
            <a:endParaRPr lang="en-US" altLang="zh-TW" sz="2000" i="1" dirty="0"/>
          </a:p>
          <a:p>
            <a:pPr marL="274320" lvl="1" indent="0">
              <a:buNone/>
            </a:pPr>
            <a:endParaRPr lang="en-US" altLang="zh-TW" i="1" dirty="0"/>
          </a:p>
          <a:p>
            <a:pPr marL="274320" lvl="1" indent="0">
              <a:buNone/>
            </a:pPr>
            <a:endParaRPr lang="en-US" altLang="zh-TW" b="1" dirty="0" smtClean="0"/>
          </a:p>
          <a:p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5812732" y="357397"/>
            <a:ext cx="2476502" cy="3693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198279" y="357397"/>
            <a:ext cx="17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smtClean="0"/>
              <a:t>Related 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74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5928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28308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337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1939245"/>
            <a:ext cx="271420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dirty="0"/>
              <a:t>Skip </a:t>
            </a:r>
            <a:r>
              <a:rPr lang="en-US" altLang="zh-TW" b="1" dirty="0" smtClean="0"/>
              <a:t>connections</a:t>
            </a:r>
            <a:endParaRPr lang="en-US" altLang="zh-TW" b="1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err="1"/>
              <a:t>Deblurring</a:t>
            </a:r>
            <a:r>
              <a:rPr lang="en-US" altLang="zh-TW" dirty="0"/>
              <a:t> </a:t>
            </a:r>
            <a:r>
              <a:rPr lang="en-US" altLang="zh-TW" dirty="0" smtClean="0"/>
              <a:t>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Attention </a:t>
            </a:r>
            <a:r>
              <a:rPr lang="en-US" altLang="zh-TW" dirty="0" smtClean="0"/>
              <a:t>mechanism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86" y="3586186"/>
            <a:ext cx="5370895" cy="277437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04" y="787408"/>
            <a:ext cx="7838066" cy="2729755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5812732" y="357397"/>
            <a:ext cx="2476502" cy="3693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585150" y="357397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err="1" smtClean="0"/>
              <a:t>ResNet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329985" y="6360556"/>
            <a:ext cx="5875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--[2] K. He Deep </a:t>
            </a:r>
            <a:r>
              <a:rPr lang="en-US" altLang="zh-TW" sz="1400" dirty="0"/>
              <a:t>Residual Learning for Image </a:t>
            </a:r>
            <a:r>
              <a:rPr lang="en-US" altLang="zh-TW" sz="1400" dirty="0" smtClean="0"/>
              <a:t>Recognition CVPR 2015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96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33084" y="69924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Introduction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33083" y="1389529"/>
            <a:ext cx="2187388" cy="466165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Related work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33083" y="3592807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Proposed method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33083" y="4283089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Experiment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3083" y="4973371"/>
            <a:ext cx="2187388" cy="46616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Conclusion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33083" y="1948837"/>
            <a:ext cx="271420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b="1" dirty="0"/>
              <a:t>Skip </a:t>
            </a:r>
            <a:r>
              <a:rPr lang="en-US" altLang="zh-TW" b="1" dirty="0" smtClean="0"/>
              <a:t>connections</a:t>
            </a:r>
            <a:endParaRPr lang="en-US" altLang="zh-TW" b="1" u="sng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 err="1"/>
              <a:t>Deblurring</a:t>
            </a:r>
            <a:r>
              <a:rPr lang="en-US" altLang="zh-TW" dirty="0"/>
              <a:t> </a:t>
            </a:r>
            <a:r>
              <a:rPr lang="en-US" altLang="zh-TW" dirty="0" smtClean="0"/>
              <a:t>works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Attention </a:t>
            </a:r>
            <a:r>
              <a:rPr lang="en-US" altLang="zh-TW" dirty="0" smtClean="0"/>
              <a:t>mechanism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38" y="751312"/>
            <a:ext cx="9517762" cy="148447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772" y="2271007"/>
            <a:ext cx="5390110" cy="385106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309732" y="6157289"/>
            <a:ext cx="78320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-- [3] G</a:t>
            </a:r>
            <a:r>
              <a:rPr lang="en-US" altLang="zh-TW" sz="1400" dirty="0"/>
              <a:t>. Huang, Z. Liu, K. Q. Weinberger, and L. </a:t>
            </a:r>
            <a:r>
              <a:rPr lang="en-US" altLang="zh-TW" sz="1400" dirty="0" err="1"/>
              <a:t>Maaten</a:t>
            </a:r>
            <a:r>
              <a:rPr lang="en-US" altLang="zh-TW" sz="1400" dirty="0"/>
              <a:t>. </a:t>
            </a:r>
            <a:r>
              <a:rPr lang="en-US" altLang="zh-TW" sz="1400" dirty="0" smtClean="0"/>
              <a:t>Densely connected </a:t>
            </a:r>
            <a:r>
              <a:rPr lang="en-US" altLang="zh-TW" sz="1400" dirty="0"/>
              <a:t>convolutional networks. In CVPR, 2017</a:t>
            </a:r>
            <a:endParaRPr lang="zh-TW" altLang="en-US" sz="1400" dirty="0"/>
          </a:p>
        </p:txBody>
      </p:sp>
      <p:sp>
        <p:nvSpPr>
          <p:cNvPr id="17" name="圓角矩形 16"/>
          <p:cNvSpPr/>
          <p:nvPr/>
        </p:nvSpPr>
        <p:spPr>
          <a:xfrm>
            <a:off x="5812732" y="357397"/>
            <a:ext cx="2476502" cy="3693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437674" y="332813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dirty="0" err="1" smtClean="0"/>
              <a:t>DenseNet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82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7580</TotalTime>
  <Words>1661</Words>
  <Application>Microsoft Office PowerPoint</Application>
  <PresentationFormat>寬螢幕</PresentationFormat>
  <Paragraphs>529</Paragraphs>
  <Slides>47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9" baseType="lpstr">
      <vt:lpstr>宋体</vt:lpstr>
      <vt:lpstr>微軟正黑體</vt:lpstr>
      <vt:lpstr>新細明體</vt:lpstr>
      <vt:lpstr>標楷體</vt:lpstr>
      <vt:lpstr>Arial</vt:lpstr>
      <vt:lpstr>Calibri</vt:lpstr>
      <vt:lpstr>Cambria Math</vt:lpstr>
      <vt:lpstr>Rockwell</vt:lpstr>
      <vt:lpstr>Rockwell Condensed</vt:lpstr>
      <vt:lpstr>Times New Roman</vt:lpstr>
      <vt:lpstr>Wingdings</vt:lpstr>
      <vt:lpstr>木刻字型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reference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VIPLAB</dc:creator>
  <cp:lastModifiedBy>Windows 使用者</cp:lastModifiedBy>
  <cp:revision>656</cp:revision>
  <dcterms:created xsi:type="dcterms:W3CDTF">2019-07-27T07:46:09Z</dcterms:created>
  <dcterms:modified xsi:type="dcterms:W3CDTF">2020-07-15T05:41:42Z</dcterms:modified>
</cp:coreProperties>
</file>